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9" r:id="rId3"/>
    <p:sldId id="283" r:id="rId4"/>
    <p:sldId id="286" r:id="rId5"/>
    <p:sldId id="261" r:id="rId6"/>
    <p:sldId id="263" r:id="rId7"/>
    <p:sldId id="293" r:id="rId8"/>
    <p:sldId id="294" r:id="rId9"/>
    <p:sldId id="295" r:id="rId10"/>
    <p:sldId id="299" r:id="rId11"/>
    <p:sldId id="301" r:id="rId12"/>
    <p:sldId id="297" r:id="rId13"/>
    <p:sldId id="287" r:id="rId14"/>
    <p:sldId id="302" r:id="rId15"/>
    <p:sldId id="289" r:id="rId16"/>
    <p:sldId id="290" r:id="rId17"/>
    <p:sldId id="291" r:id="rId18"/>
    <p:sldId id="288" r:id="rId19"/>
    <p:sldId id="292" r:id="rId20"/>
    <p:sldId id="265" r:id="rId21"/>
    <p:sldId id="268" r:id="rId22"/>
    <p:sldId id="271" r:id="rId23"/>
    <p:sldId id="272" r:id="rId24"/>
    <p:sldId id="278" r:id="rId25"/>
    <p:sldId id="284" r:id="rId26"/>
    <p:sldId id="282" r:id="rId27"/>
    <p:sldId id="273" r:id="rId28"/>
  </p:sldIdLst>
  <p:sldSz cx="12192000" cy="6858000"/>
  <p:notesSz cx="6888163" cy="100187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70C0"/>
    <a:srgbClr val="9DC4C3"/>
    <a:srgbClr val="E8B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2184"/>
        <p:guide pos="378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22" name="Rectangle 2"/>
          <p:cNvSpPr>
            <a:spLocks noGrp="1" noChangeArrowheads="1"/>
          </p:cNvSpPr>
          <p:nvPr>
            <p:ph type="hdr" sz="quarter"/>
          </p:nvPr>
        </p:nvSpPr>
        <p:spPr bwMode="auto">
          <a:xfrm>
            <a:off x="3" y="2"/>
            <a:ext cx="3090106" cy="561814"/>
          </a:xfrm>
          <a:prstGeom prst="rect">
            <a:avLst/>
          </a:prstGeom>
          <a:noFill/>
          <a:ln w="9525">
            <a:noFill/>
            <a:miter lim="800000"/>
          </a:ln>
          <a:effectLst/>
        </p:spPr>
        <p:txBody>
          <a:bodyPr vert="horz" wrap="square" lIns="96661" tIns="48330" rIns="96661" bIns="48330" numCol="1" anchor="t" anchorCtr="0" compatLnSpc="1"/>
          <a:lstStyle>
            <a:lvl1pPr algn="l">
              <a:defRPr sz="1200"/>
            </a:lvl1pPr>
          </a:lstStyle>
          <a:p>
            <a:endParaRPr lang="en-US"/>
          </a:p>
        </p:txBody>
      </p:sp>
      <p:sp>
        <p:nvSpPr>
          <p:cNvPr id="1048823" name="Rectangle 3"/>
          <p:cNvSpPr>
            <a:spLocks noGrp="1" noChangeArrowheads="1"/>
          </p:cNvSpPr>
          <p:nvPr>
            <p:ph type="dt" idx="1"/>
          </p:nvPr>
        </p:nvSpPr>
        <p:spPr bwMode="auto">
          <a:xfrm>
            <a:off x="4038826" y="2"/>
            <a:ext cx="3090106" cy="561814"/>
          </a:xfrm>
          <a:prstGeom prst="rect">
            <a:avLst/>
          </a:prstGeom>
          <a:noFill/>
          <a:ln w="9525">
            <a:noFill/>
            <a:miter lim="800000"/>
          </a:ln>
          <a:effectLst/>
        </p:spPr>
        <p:txBody>
          <a:bodyPr vert="horz" wrap="square" lIns="96661" tIns="48330" rIns="96661" bIns="48330" numCol="1" anchor="t" anchorCtr="0" compatLnSpc="1"/>
          <a:lstStyle>
            <a:lvl1pPr algn="r">
              <a:defRPr sz="1200"/>
            </a:lvl1pPr>
          </a:lstStyle>
          <a:p>
            <a:endParaRPr lang="en-US"/>
          </a:p>
        </p:txBody>
      </p:sp>
      <p:sp>
        <p:nvSpPr>
          <p:cNvPr id="1048824" name="Rectangle 4"/>
          <p:cNvSpPr>
            <a:spLocks noGrp="1" noRot="1" noChangeAspect="1" noChangeArrowheads="1" noTextEdit="1"/>
          </p:cNvSpPr>
          <p:nvPr>
            <p:ph type="sldImg" idx="2"/>
          </p:nvPr>
        </p:nvSpPr>
        <p:spPr bwMode="auto">
          <a:xfrm>
            <a:off x="-173038" y="839788"/>
            <a:ext cx="7477126" cy="4206875"/>
          </a:xfrm>
          <a:prstGeom prst="rect">
            <a:avLst/>
          </a:prstGeom>
          <a:noFill/>
          <a:ln w="9525">
            <a:solidFill>
              <a:srgbClr val="000000"/>
            </a:solidFill>
            <a:miter lim="800000"/>
          </a:ln>
          <a:effectLst/>
        </p:spPr>
      </p:sp>
      <p:sp>
        <p:nvSpPr>
          <p:cNvPr id="1048825" name="Rectangle 5"/>
          <p:cNvSpPr>
            <a:spLocks noGrp="1" noChangeArrowheads="1"/>
          </p:cNvSpPr>
          <p:nvPr>
            <p:ph type="body" sz="quarter" idx="3"/>
          </p:nvPr>
        </p:nvSpPr>
        <p:spPr bwMode="auto">
          <a:xfrm>
            <a:off x="712736" y="5327661"/>
            <a:ext cx="5705057" cy="5045883"/>
          </a:xfrm>
          <a:prstGeom prst="rect">
            <a:avLst/>
          </a:prstGeom>
          <a:noFill/>
          <a:ln w="9525">
            <a:noFill/>
            <a:miter lim="800000"/>
          </a:ln>
          <a:effectLst/>
        </p:spPr>
        <p:txBody>
          <a:bodyPr vert="horz" wrap="square" lIns="96661" tIns="48330" rIns="96661" bIns="4833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26" name="Rectangle 6"/>
          <p:cNvSpPr>
            <a:spLocks noGrp="1" noChangeArrowheads="1"/>
          </p:cNvSpPr>
          <p:nvPr>
            <p:ph type="ftr" sz="quarter" idx="4"/>
          </p:nvPr>
        </p:nvSpPr>
        <p:spPr bwMode="auto">
          <a:xfrm>
            <a:off x="3" y="10650102"/>
            <a:ext cx="3090106" cy="561813"/>
          </a:xfrm>
          <a:prstGeom prst="rect">
            <a:avLst/>
          </a:prstGeom>
          <a:noFill/>
          <a:ln w="9525">
            <a:noFill/>
            <a:miter lim="800000"/>
          </a:ln>
          <a:effectLst/>
        </p:spPr>
        <p:txBody>
          <a:bodyPr vert="horz" wrap="square" lIns="96661" tIns="48330" rIns="96661" bIns="48330" numCol="1" anchor="b" anchorCtr="0" compatLnSpc="1"/>
          <a:lstStyle>
            <a:lvl1pPr algn="l">
              <a:defRPr sz="1200"/>
            </a:lvl1pPr>
          </a:lstStyle>
          <a:p>
            <a:endParaRPr lang="en-US"/>
          </a:p>
        </p:txBody>
      </p:sp>
      <p:sp>
        <p:nvSpPr>
          <p:cNvPr id="1048827" name="Rectangle 7"/>
          <p:cNvSpPr>
            <a:spLocks noGrp="1" noChangeArrowheads="1"/>
          </p:cNvSpPr>
          <p:nvPr>
            <p:ph type="sldNum" sz="quarter" idx="5"/>
          </p:nvPr>
        </p:nvSpPr>
        <p:spPr bwMode="auto">
          <a:xfrm>
            <a:off x="4038826" y="10650102"/>
            <a:ext cx="3090106" cy="561813"/>
          </a:xfrm>
          <a:prstGeom prst="rect">
            <a:avLst/>
          </a:prstGeom>
          <a:noFill/>
          <a:ln w="9525">
            <a:noFill/>
            <a:miter lim="800000"/>
          </a:ln>
          <a:effectLst/>
        </p:spPr>
        <p:txBody>
          <a:bodyPr vert="horz" wrap="square" lIns="96661" tIns="48330" rIns="96661" bIns="48330" numCol="1" anchor="b" anchorCtr="0" compatLnSpc="1"/>
          <a:lstStyle>
            <a:lvl1pPr algn="r">
              <a:defRPr sz="12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89" name="标题 1"/>
          <p:cNvSpPr>
            <a:spLocks noGrp="1"/>
          </p:cNvSpPr>
          <p:nvPr>
            <p:ph type="title"/>
          </p:nvPr>
        </p:nvSpPr>
        <p:spPr/>
        <p:txBody>
          <a:bodyPr/>
          <a:lstStyle/>
          <a:p>
            <a:r>
              <a:rPr lang="zh-CN" altLang="en-US"/>
              <a:t>单击此处编辑母版标题样式</a:t>
            </a:r>
          </a:p>
        </p:txBody>
      </p:sp>
      <p:sp>
        <p:nvSpPr>
          <p:cNvPr id="1048790"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91" name="日期占位符 3"/>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792" name="页脚占位符 4"/>
          <p:cNvSpPr>
            <a:spLocks noGrp="1"/>
          </p:cNvSpPr>
          <p:nvPr>
            <p:ph type="ftr" sz="quarter" idx="11"/>
          </p:nvPr>
        </p:nvSpPr>
        <p:spPr/>
        <p:txBody>
          <a:bodyPr/>
          <a:lstStyle/>
          <a:p>
            <a:endParaRPr lang="zh-CN" altLang="en-US"/>
          </a:p>
        </p:txBody>
      </p:sp>
      <p:sp>
        <p:nvSpPr>
          <p:cNvPr id="1048793"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778"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779"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80" name="日期占位符 3"/>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781" name="页脚占位符 4"/>
          <p:cNvSpPr>
            <a:spLocks noGrp="1"/>
          </p:cNvSpPr>
          <p:nvPr>
            <p:ph type="ftr" sz="quarter" idx="11"/>
          </p:nvPr>
        </p:nvSpPr>
        <p:spPr/>
        <p:txBody>
          <a:bodyPr/>
          <a:lstStyle/>
          <a:p>
            <a:endParaRPr lang="zh-CN" altLang="en-US"/>
          </a:p>
        </p:txBody>
      </p:sp>
      <p:sp>
        <p:nvSpPr>
          <p:cNvPr id="1048782"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7" name="标题 1"/>
          <p:cNvSpPr>
            <a:spLocks noGrp="1"/>
          </p:cNvSpPr>
          <p:nvPr>
            <p:ph type="title"/>
          </p:nvPr>
        </p:nvSpPr>
        <p:spPr/>
        <p:txBody>
          <a:bodyPr/>
          <a:lstStyle/>
          <a:p>
            <a:r>
              <a:rPr lang="zh-CN" altLang="en-US"/>
              <a:t>单击此处编辑母版标题样式</a:t>
            </a:r>
          </a:p>
        </p:txBody>
      </p:sp>
      <p:sp>
        <p:nvSpPr>
          <p:cNvPr id="1048608"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9" name="日期占位符 3"/>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610" name="页脚占位符 4"/>
          <p:cNvSpPr>
            <a:spLocks noGrp="1"/>
          </p:cNvSpPr>
          <p:nvPr>
            <p:ph type="ftr" sz="quarter" idx="11"/>
          </p:nvPr>
        </p:nvSpPr>
        <p:spPr/>
        <p:txBody>
          <a:bodyPr/>
          <a:lstStyle/>
          <a:p>
            <a:endParaRPr lang="zh-CN" altLang="en-US"/>
          </a:p>
        </p:txBody>
      </p:sp>
      <p:sp>
        <p:nvSpPr>
          <p:cNvPr id="1048611"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94"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795"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796" name="日期占位符 3"/>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797" name="页脚占位符 4"/>
          <p:cNvSpPr>
            <a:spLocks noGrp="1"/>
          </p:cNvSpPr>
          <p:nvPr>
            <p:ph type="ftr" sz="quarter" idx="11"/>
          </p:nvPr>
        </p:nvSpPr>
        <p:spPr/>
        <p:txBody>
          <a:bodyPr/>
          <a:lstStyle/>
          <a:p>
            <a:endParaRPr lang="zh-CN" altLang="en-US"/>
          </a:p>
        </p:txBody>
      </p:sp>
      <p:sp>
        <p:nvSpPr>
          <p:cNvPr id="1048798"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99" name="标题 1"/>
          <p:cNvSpPr>
            <a:spLocks noGrp="1"/>
          </p:cNvSpPr>
          <p:nvPr>
            <p:ph type="title"/>
          </p:nvPr>
        </p:nvSpPr>
        <p:spPr/>
        <p:txBody>
          <a:bodyPr/>
          <a:lstStyle/>
          <a:p>
            <a:r>
              <a:rPr lang="zh-CN" altLang="en-US"/>
              <a:t>单击此处编辑母版标题样式</a:t>
            </a:r>
          </a:p>
        </p:txBody>
      </p:sp>
      <p:sp>
        <p:nvSpPr>
          <p:cNvPr id="1048800"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01"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02" name="日期占位符 4"/>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803" name="页脚占位符 5"/>
          <p:cNvSpPr>
            <a:spLocks noGrp="1"/>
          </p:cNvSpPr>
          <p:nvPr>
            <p:ph type="ftr" sz="quarter" idx="11"/>
          </p:nvPr>
        </p:nvSpPr>
        <p:spPr/>
        <p:txBody>
          <a:bodyPr/>
          <a:lstStyle/>
          <a:p>
            <a:endParaRPr lang="zh-CN" altLang="en-US"/>
          </a:p>
        </p:txBody>
      </p:sp>
      <p:sp>
        <p:nvSpPr>
          <p:cNvPr id="1048804"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05"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806"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07"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08"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09"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10" name="日期占位符 6"/>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811" name="页脚占位符 7"/>
          <p:cNvSpPr>
            <a:spLocks noGrp="1"/>
          </p:cNvSpPr>
          <p:nvPr>
            <p:ph type="ftr" sz="quarter" idx="11"/>
          </p:nvPr>
        </p:nvSpPr>
        <p:spPr/>
        <p:txBody>
          <a:bodyPr/>
          <a:lstStyle/>
          <a:p>
            <a:endParaRPr lang="zh-CN" altLang="en-US"/>
          </a:p>
        </p:txBody>
      </p:sp>
      <p:sp>
        <p:nvSpPr>
          <p:cNvPr id="1048812"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74" name="标题 1"/>
          <p:cNvSpPr>
            <a:spLocks noGrp="1"/>
          </p:cNvSpPr>
          <p:nvPr>
            <p:ph type="title"/>
          </p:nvPr>
        </p:nvSpPr>
        <p:spPr/>
        <p:txBody>
          <a:bodyPr/>
          <a:lstStyle/>
          <a:p>
            <a:r>
              <a:rPr lang="zh-CN" altLang="en-US"/>
              <a:t>单击此处编辑母版标题样式</a:t>
            </a:r>
          </a:p>
        </p:txBody>
      </p:sp>
      <p:sp>
        <p:nvSpPr>
          <p:cNvPr id="1048775" name="日期占位符 2"/>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776" name="页脚占位符 3"/>
          <p:cNvSpPr>
            <a:spLocks noGrp="1"/>
          </p:cNvSpPr>
          <p:nvPr>
            <p:ph type="ftr" sz="quarter" idx="11"/>
          </p:nvPr>
        </p:nvSpPr>
        <p:spPr/>
        <p:txBody>
          <a:bodyPr/>
          <a:lstStyle/>
          <a:p>
            <a:endParaRPr lang="zh-CN" altLang="en-US"/>
          </a:p>
        </p:txBody>
      </p:sp>
      <p:sp>
        <p:nvSpPr>
          <p:cNvPr id="1048777"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13" name="日期占位符 1"/>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814" name="页脚占位符 2"/>
          <p:cNvSpPr>
            <a:spLocks noGrp="1"/>
          </p:cNvSpPr>
          <p:nvPr>
            <p:ph type="ftr" sz="quarter" idx="11"/>
          </p:nvPr>
        </p:nvSpPr>
        <p:spPr/>
        <p:txBody>
          <a:bodyPr/>
          <a:lstStyle/>
          <a:p>
            <a:endParaRPr lang="zh-CN" altLang="en-US"/>
          </a:p>
        </p:txBody>
      </p:sp>
      <p:sp>
        <p:nvSpPr>
          <p:cNvPr id="1048815"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1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817"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1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819" name="日期占位符 4"/>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820" name="页脚占位符 5"/>
          <p:cNvSpPr>
            <a:spLocks noGrp="1"/>
          </p:cNvSpPr>
          <p:nvPr>
            <p:ph type="ftr" sz="quarter" idx="11"/>
          </p:nvPr>
        </p:nvSpPr>
        <p:spPr/>
        <p:txBody>
          <a:bodyPr/>
          <a:lstStyle/>
          <a:p>
            <a:endParaRPr lang="zh-CN" altLang="en-US"/>
          </a:p>
        </p:txBody>
      </p:sp>
      <p:sp>
        <p:nvSpPr>
          <p:cNvPr id="1048821"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83"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784"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8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86" name="日期占位符 4"/>
          <p:cNvSpPr>
            <a:spLocks noGrp="1"/>
          </p:cNvSpPr>
          <p:nvPr>
            <p:ph type="dt" sz="half" idx="10"/>
          </p:nvPr>
        </p:nvSpPr>
        <p:spPr/>
        <p:txBody>
          <a:bodyPr/>
          <a:lstStyle/>
          <a:p>
            <a:fld id="{D997B5FA-0921-464F-AAE1-844C04324D75}" type="datetimeFigureOut">
              <a:rPr lang="zh-CN" altLang="en-US" smtClean="0"/>
              <a:t>2025/2/25</a:t>
            </a:fld>
            <a:endParaRPr lang="zh-CN" altLang="en-US"/>
          </a:p>
        </p:txBody>
      </p:sp>
      <p:sp>
        <p:nvSpPr>
          <p:cNvPr id="1048787" name="页脚占位符 5"/>
          <p:cNvSpPr>
            <a:spLocks noGrp="1"/>
          </p:cNvSpPr>
          <p:nvPr>
            <p:ph type="ftr" sz="quarter" idx="11"/>
          </p:nvPr>
        </p:nvSpPr>
        <p:spPr/>
        <p:txBody>
          <a:bodyPr/>
          <a:lstStyle/>
          <a:p>
            <a:endParaRPr lang="zh-CN" altLang="en-US"/>
          </a:p>
        </p:txBody>
      </p:sp>
      <p:sp>
        <p:nvSpPr>
          <p:cNvPr id="1048788"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2025/2/25</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4"/>
          <p:cNvPicPr>
            <a:picLocks noChangeAspect="1"/>
          </p:cNvPicPr>
          <p:nvPr/>
        </p:nvPicPr>
        <p:blipFill rotWithShape="1">
          <a:blip r:embed="rId2" cstate="print"/>
          <a:srcRect/>
          <a:stretch>
            <a:fillRect/>
          </a:stretch>
        </p:blipFill>
        <p:spPr>
          <a:xfrm>
            <a:off x="-18578" y="145838"/>
            <a:ext cx="2570566" cy="6284466"/>
          </a:xfrm>
          <a:prstGeom prst="rect">
            <a:avLst/>
          </a:prstGeom>
        </p:spPr>
      </p:pic>
      <p:pic>
        <p:nvPicPr>
          <p:cNvPr id="2097153" name="图片 5"/>
          <p:cNvPicPr>
            <a:picLocks noChangeAspect="1"/>
          </p:cNvPicPr>
          <p:nvPr/>
        </p:nvPicPr>
        <p:blipFill rotWithShape="1">
          <a:blip r:embed="rId2" cstate="print"/>
          <a:srcRect/>
          <a:stretch>
            <a:fillRect/>
          </a:stretch>
        </p:blipFill>
        <p:spPr>
          <a:xfrm flipH="1">
            <a:off x="9442725" y="0"/>
            <a:ext cx="2725425" cy="6663063"/>
          </a:xfrm>
          <a:prstGeom prst="rect">
            <a:avLst/>
          </a:prstGeom>
        </p:spPr>
      </p:pic>
      <p:pic>
        <p:nvPicPr>
          <p:cNvPr id="2097154" name="图片 12"/>
          <p:cNvPicPr>
            <a:picLocks noChangeAspect="1"/>
          </p:cNvPicPr>
          <p:nvPr/>
        </p:nvPicPr>
        <p:blipFill rotWithShape="1">
          <a:blip r:embed="rId3" cstate="print"/>
          <a:srcRect/>
          <a:stretch>
            <a:fillRect/>
          </a:stretch>
        </p:blipFill>
        <p:spPr>
          <a:xfrm>
            <a:off x="7668460" y="-55868"/>
            <a:ext cx="1835701" cy="1765385"/>
          </a:xfrm>
          <a:prstGeom prst="rect">
            <a:avLst/>
          </a:prstGeom>
        </p:spPr>
      </p:pic>
      <p:pic>
        <p:nvPicPr>
          <p:cNvPr id="2097155" name="图片 14"/>
          <p:cNvPicPr>
            <a:picLocks noChangeAspect="1"/>
          </p:cNvPicPr>
          <p:nvPr/>
        </p:nvPicPr>
        <p:blipFill rotWithShape="1">
          <a:blip r:embed="rId4" cstate="print"/>
          <a:srcRect/>
          <a:stretch>
            <a:fillRect/>
          </a:stretch>
        </p:blipFill>
        <p:spPr>
          <a:xfrm rot="10800000" flipH="1">
            <a:off x="1272340" y="3000204"/>
            <a:ext cx="875729" cy="575733"/>
          </a:xfrm>
          <a:prstGeom prst="rect">
            <a:avLst/>
          </a:prstGeom>
        </p:spPr>
      </p:pic>
      <p:sp>
        <p:nvSpPr>
          <p:cNvPr id="2" name="文本框 1"/>
          <p:cNvSpPr txBox="1"/>
          <p:nvPr/>
        </p:nvSpPr>
        <p:spPr>
          <a:xfrm>
            <a:off x="105474" y="2156566"/>
            <a:ext cx="11293153" cy="2985433"/>
          </a:xfrm>
          <a:prstGeom prst="rect">
            <a:avLst/>
          </a:prstGeom>
          <a:noFill/>
        </p:spPr>
        <p:txBody>
          <a:bodyPr wrap="square" rtlCol="0">
            <a:spAutoFit/>
          </a:bodyPr>
          <a:lstStyle/>
          <a:p>
            <a:pPr algn="ctr"/>
            <a:r>
              <a:rPr lang="zh-CN" altLang="en-US" sz="5400" b="1" dirty="0">
                <a:solidFill>
                  <a:srgbClr val="0070C0"/>
                </a:solidFill>
                <a:latin typeface="+mn-ea"/>
              </a:rPr>
              <a:t>美术学院</a:t>
            </a:r>
            <a:r>
              <a:rPr lang="en-US" altLang="zh-CN" sz="5400" b="1" dirty="0">
                <a:solidFill>
                  <a:srgbClr val="0070C0"/>
                </a:solidFill>
                <a:latin typeface="+mn-ea"/>
              </a:rPr>
              <a:t>2025</a:t>
            </a:r>
            <a:r>
              <a:rPr lang="zh-CN" altLang="en-US" sz="5400" b="1" dirty="0">
                <a:solidFill>
                  <a:srgbClr val="0070C0"/>
                </a:solidFill>
                <a:latin typeface="+mn-ea"/>
              </a:rPr>
              <a:t>届毕业生</a:t>
            </a:r>
            <a:endParaRPr lang="en-US" altLang="zh-CN" sz="5400" b="1" dirty="0">
              <a:solidFill>
                <a:srgbClr val="0070C0"/>
              </a:solidFill>
              <a:latin typeface="+mn-ea"/>
            </a:endParaRPr>
          </a:p>
          <a:p>
            <a:pPr algn="ctr"/>
            <a:r>
              <a:rPr lang="zh-CN" altLang="en-US" sz="5400" b="1" dirty="0">
                <a:solidFill>
                  <a:srgbClr val="0070C0"/>
                </a:solidFill>
                <a:latin typeface="+mn-ea"/>
              </a:rPr>
              <a:t>就业信息上报指南</a:t>
            </a:r>
            <a:endParaRPr lang="en-US" altLang="zh-CN" sz="4000" b="1" dirty="0">
              <a:solidFill>
                <a:srgbClr val="0070C0"/>
              </a:solidFill>
              <a:latin typeface="+mn-ea"/>
            </a:endParaRPr>
          </a:p>
          <a:p>
            <a:pPr algn="ctr"/>
            <a:endParaRPr lang="en-US" altLang="zh-CN" sz="4000" b="1" dirty="0">
              <a:solidFill>
                <a:srgbClr val="0070C0"/>
              </a:solidFill>
              <a:latin typeface="+mn-ea"/>
            </a:endParaRPr>
          </a:p>
          <a:p>
            <a:pPr algn="ctr"/>
            <a:r>
              <a:rPr lang="zh-CN" altLang="en-US" sz="4000" b="1" dirty="0">
                <a:solidFill>
                  <a:srgbClr val="0070C0"/>
                </a:solidFill>
                <a:latin typeface="+mn-ea"/>
              </a:rPr>
              <a:t> </a:t>
            </a:r>
            <a:r>
              <a:rPr lang="en-US" altLang="zh-CN" sz="4000" b="1" dirty="0">
                <a:solidFill>
                  <a:srgbClr val="0070C0"/>
                </a:solidFill>
                <a:latin typeface="+mn-ea"/>
              </a:rPr>
              <a:t>2024</a:t>
            </a:r>
            <a:r>
              <a:rPr lang="zh-CN" altLang="en-US" sz="4000" b="1" dirty="0">
                <a:solidFill>
                  <a:srgbClr val="0070C0"/>
                </a:solidFill>
                <a:latin typeface="+mn-ea"/>
              </a:rPr>
              <a:t>年</a:t>
            </a:r>
            <a:r>
              <a:rPr lang="en-US" altLang="zh-CN" sz="4000" b="1" dirty="0">
                <a:solidFill>
                  <a:srgbClr val="0070C0"/>
                </a:solidFill>
                <a:latin typeface="+mn-ea"/>
              </a:rPr>
              <a:t>12</a:t>
            </a:r>
            <a:r>
              <a:rPr lang="zh-CN" altLang="en-US" sz="4000" b="1" dirty="0">
                <a:solidFill>
                  <a:srgbClr val="0070C0"/>
                </a:solidFill>
                <a:latin typeface="+mn-ea"/>
              </a:rPr>
              <a:t>月</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894202" cy="8682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11BC-38F5-3F56-1301-0E67D0110C97}"/>
            </a:ext>
          </a:extLst>
        </p:cNvPr>
        <p:cNvGrpSpPr/>
        <p:nvPr/>
      </p:nvGrpSpPr>
      <p:grpSpPr>
        <a:xfrm>
          <a:off x="0" y="0"/>
          <a:ext cx="0" cy="0"/>
          <a:chOff x="0" y="0"/>
          <a:chExt cx="0" cy="0"/>
        </a:xfrm>
      </p:grpSpPr>
      <p:pic>
        <p:nvPicPr>
          <p:cNvPr id="25" name="图片 24">
            <a:extLst>
              <a:ext uri="{FF2B5EF4-FFF2-40B4-BE49-F238E27FC236}">
                <a16:creationId xmlns:a16="http://schemas.microsoft.com/office/drawing/2014/main" id="{2F4AF0AA-E965-5176-98DE-2C012B9F1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6" y="3795793"/>
            <a:ext cx="5562210" cy="2661747"/>
          </a:xfrm>
          <a:prstGeom prst="rect">
            <a:avLst/>
          </a:prstGeom>
        </p:spPr>
      </p:pic>
      <p:pic>
        <p:nvPicPr>
          <p:cNvPr id="23" name="图片 22">
            <a:extLst>
              <a:ext uri="{FF2B5EF4-FFF2-40B4-BE49-F238E27FC236}">
                <a16:creationId xmlns:a16="http://schemas.microsoft.com/office/drawing/2014/main" id="{5DE7F024-1B7F-C539-4DEC-9C569C0A5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6" y="449686"/>
            <a:ext cx="12045488" cy="3339588"/>
          </a:xfrm>
          <a:prstGeom prst="rect">
            <a:avLst/>
          </a:prstGeom>
        </p:spPr>
      </p:pic>
      <p:grpSp>
        <p:nvGrpSpPr>
          <p:cNvPr id="48" name="组合 6">
            <a:extLst>
              <a:ext uri="{FF2B5EF4-FFF2-40B4-BE49-F238E27FC236}">
                <a16:creationId xmlns:a16="http://schemas.microsoft.com/office/drawing/2014/main" id="{7CE777C5-2C16-5234-04A4-9AA55367DF6E}"/>
              </a:ext>
            </a:extLst>
          </p:cNvPr>
          <p:cNvGrpSpPr/>
          <p:nvPr/>
        </p:nvGrpSpPr>
        <p:grpSpPr>
          <a:xfrm>
            <a:off x="26603" y="6032500"/>
            <a:ext cx="12165397" cy="825500"/>
            <a:chOff x="115503" y="5866901"/>
            <a:chExt cx="13716002" cy="945530"/>
          </a:xfrm>
        </p:grpSpPr>
        <p:pic>
          <p:nvPicPr>
            <p:cNvPr id="2097179" name="图片 4">
              <a:extLst>
                <a:ext uri="{FF2B5EF4-FFF2-40B4-BE49-F238E27FC236}">
                  <a16:creationId xmlns:a16="http://schemas.microsoft.com/office/drawing/2014/main" id="{3A0CC991-D581-D19E-7EB3-0D265C2B53E5}"/>
                </a:ext>
              </a:extLst>
            </p:cNvPr>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2097180" name="图片 5">
              <a:extLst>
                <a:ext uri="{FF2B5EF4-FFF2-40B4-BE49-F238E27FC236}">
                  <a16:creationId xmlns:a16="http://schemas.microsoft.com/office/drawing/2014/main" id="{6E5ECACB-4AA0-BCEF-B22E-C6A2AA7E1FBC}"/>
                </a:ext>
              </a:extLst>
            </p:cNvPr>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grpSp>
        <p:nvGrpSpPr>
          <p:cNvPr id="10" name="组合 6">
            <a:extLst>
              <a:ext uri="{FF2B5EF4-FFF2-40B4-BE49-F238E27FC236}">
                <a16:creationId xmlns:a16="http://schemas.microsoft.com/office/drawing/2014/main" id="{63C7AC2E-38BB-C5CA-880A-0A1B15686E9E}"/>
              </a:ext>
            </a:extLst>
          </p:cNvPr>
          <p:cNvGrpSpPr/>
          <p:nvPr/>
        </p:nvGrpSpPr>
        <p:grpSpPr>
          <a:xfrm rot="10800000">
            <a:off x="-46653" y="36936"/>
            <a:ext cx="12165397" cy="825500"/>
            <a:chOff x="115503" y="5866901"/>
            <a:chExt cx="13716002" cy="945530"/>
          </a:xfrm>
        </p:grpSpPr>
        <p:pic>
          <p:nvPicPr>
            <p:cNvPr id="11" name="图片 4">
              <a:extLst>
                <a:ext uri="{FF2B5EF4-FFF2-40B4-BE49-F238E27FC236}">
                  <a16:creationId xmlns:a16="http://schemas.microsoft.com/office/drawing/2014/main" id="{97F2FCC9-F332-3569-A575-B24D014BE285}"/>
                </a:ext>
              </a:extLst>
            </p:cNvPr>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12" name="图片 5">
              <a:extLst>
                <a:ext uri="{FF2B5EF4-FFF2-40B4-BE49-F238E27FC236}">
                  <a16:creationId xmlns:a16="http://schemas.microsoft.com/office/drawing/2014/main" id="{ABCCAA52-957C-DDF0-4FAD-59EF81303436}"/>
                </a:ext>
              </a:extLst>
            </p:cNvPr>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sp>
        <p:nvSpPr>
          <p:cNvPr id="6" name="文本框 5">
            <a:extLst>
              <a:ext uri="{FF2B5EF4-FFF2-40B4-BE49-F238E27FC236}">
                <a16:creationId xmlns:a16="http://schemas.microsoft.com/office/drawing/2014/main" id="{5A0AB0CC-3DB4-1C9E-A8E5-3F989AF2E7C4}"/>
              </a:ext>
            </a:extLst>
          </p:cNvPr>
          <p:cNvSpPr txBox="1"/>
          <p:nvPr/>
        </p:nvSpPr>
        <p:spPr>
          <a:xfrm>
            <a:off x="4738175" y="3071196"/>
            <a:ext cx="1601024" cy="369332"/>
          </a:xfrm>
          <a:prstGeom prst="rect">
            <a:avLst/>
          </a:prstGeom>
          <a:noFill/>
        </p:spPr>
        <p:txBody>
          <a:bodyPr wrap="square" rtlCol="0">
            <a:spAutoFit/>
          </a:bodyPr>
          <a:lstStyle/>
          <a:p>
            <a:r>
              <a:rPr lang="zh-CN" altLang="en-US" dirty="0">
                <a:solidFill>
                  <a:srgbClr val="FF0000"/>
                </a:solidFill>
              </a:rPr>
              <a:t>全部如实填写</a:t>
            </a:r>
          </a:p>
        </p:txBody>
      </p:sp>
      <p:sp>
        <p:nvSpPr>
          <p:cNvPr id="7" name="文本框 6">
            <a:extLst>
              <a:ext uri="{FF2B5EF4-FFF2-40B4-BE49-F238E27FC236}">
                <a16:creationId xmlns:a16="http://schemas.microsoft.com/office/drawing/2014/main" id="{F1D44753-A9CE-8F61-4ADA-F77F8C0B4810}"/>
              </a:ext>
            </a:extLst>
          </p:cNvPr>
          <p:cNvSpPr txBox="1"/>
          <p:nvPr/>
        </p:nvSpPr>
        <p:spPr>
          <a:xfrm>
            <a:off x="5851571" y="2406051"/>
            <a:ext cx="6138042" cy="584775"/>
          </a:xfrm>
          <a:prstGeom prst="rect">
            <a:avLst/>
          </a:prstGeom>
          <a:noFill/>
        </p:spPr>
        <p:txBody>
          <a:bodyPr wrap="square" rtlCol="0">
            <a:spAutoFit/>
          </a:bodyPr>
          <a:lstStyle/>
          <a:p>
            <a:r>
              <a:rPr lang="zh-CN" altLang="en-US" sz="2000" b="1" dirty="0">
                <a:solidFill>
                  <a:srgbClr val="FF0000"/>
                </a:solidFill>
              </a:rPr>
              <a:t>全部填写暂不确定</a:t>
            </a:r>
            <a:endParaRPr lang="en-US" altLang="zh-CN" sz="2000" b="1" dirty="0">
              <a:solidFill>
                <a:srgbClr val="FF0000"/>
              </a:solidFill>
            </a:endParaRPr>
          </a:p>
          <a:p>
            <a:r>
              <a:rPr lang="zh-CN" altLang="en-US" sz="1200" dirty="0">
                <a:solidFill>
                  <a:srgbClr val="FF0000"/>
                </a:solidFill>
              </a:rPr>
              <a:t>系统没有权限转迁户口，后续会由学校保卫处或公安局联系转迁户口</a:t>
            </a:r>
          </a:p>
        </p:txBody>
      </p:sp>
      <p:sp>
        <p:nvSpPr>
          <p:cNvPr id="13" name="文本框 12">
            <a:extLst>
              <a:ext uri="{FF2B5EF4-FFF2-40B4-BE49-F238E27FC236}">
                <a16:creationId xmlns:a16="http://schemas.microsoft.com/office/drawing/2014/main" id="{194C7A5F-BEF4-2D82-D695-CA63F51BF7A7}"/>
              </a:ext>
            </a:extLst>
          </p:cNvPr>
          <p:cNvSpPr txBox="1"/>
          <p:nvPr/>
        </p:nvSpPr>
        <p:spPr>
          <a:xfrm>
            <a:off x="2131997" y="1344607"/>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26" name="文本框 25">
            <a:extLst>
              <a:ext uri="{FF2B5EF4-FFF2-40B4-BE49-F238E27FC236}">
                <a16:creationId xmlns:a16="http://schemas.microsoft.com/office/drawing/2014/main" id="{4DD6EB8B-9C0A-305D-CAD5-1D25A4655FF8}"/>
              </a:ext>
            </a:extLst>
          </p:cNvPr>
          <p:cNvSpPr txBox="1"/>
          <p:nvPr/>
        </p:nvSpPr>
        <p:spPr>
          <a:xfrm>
            <a:off x="4116882" y="6250717"/>
            <a:ext cx="8411259" cy="369332"/>
          </a:xfrm>
          <a:prstGeom prst="rect">
            <a:avLst/>
          </a:prstGeom>
          <a:noFill/>
        </p:spPr>
        <p:txBody>
          <a:bodyPr wrap="square" rtlCol="0">
            <a:spAutoFit/>
          </a:bodyPr>
          <a:lstStyle/>
          <a:p>
            <a:r>
              <a:rPr lang="zh-CN" altLang="en-US" b="1" dirty="0">
                <a:solidFill>
                  <a:srgbClr val="FF0000"/>
                </a:solidFill>
              </a:rPr>
              <a:t>学校最多保管</a:t>
            </a:r>
            <a:r>
              <a:rPr lang="en-US" altLang="zh-CN" b="1" dirty="0">
                <a:solidFill>
                  <a:srgbClr val="FF0000"/>
                </a:solidFill>
              </a:rPr>
              <a:t>2</a:t>
            </a:r>
            <a:r>
              <a:rPr lang="zh-CN" altLang="en-US" b="1" dirty="0">
                <a:solidFill>
                  <a:srgbClr val="FF0000"/>
                </a:solidFill>
              </a:rPr>
              <a:t>年，</a:t>
            </a:r>
            <a:r>
              <a:rPr lang="en-US" altLang="zh-CN" b="1" dirty="0">
                <a:solidFill>
                  <a:srgbClr val="FF0000"/>
                </a:solidFill>
              </a:rPr>
              <a:t>2</a:t>
            </a:r>
            <a:r>
              <a:rPr lang="zh-CN" altLang="en-US" b="1" dirty="0">
                <a:solidFill>
                  <a:srgbClr val="FF0000"/>
                </a:solidFill>
              </a:rPr>
              <a:t>年后需要来校办理转至户籍所在地公共就业服务机构。</a:t>
            </a:r>
          </a:p>
        </p:txBody>
      </p:sp>
      <p:sp>
        <p:nvSpPr>
          <p:cNvPr id="27" name="箭头: 右 26">
            <a:extLst>
              <a:ext uri="{FF2B5EF4-FFF2-40B4-BE49-F238E27FC236}">
                <a16:creationId xmlns:a16="http://schemas.microsoft.com/office/drawing/2014/main" id="{C26AF23A-AFEF-2751-8FD6-FC1342713F99}"/>
              </a:ext>
            </a:extLst>
          </p:cNvPr>
          <p:cNvSpPr/>
          <p:nvPr/>
        </p:nvSpPr>
        <p:spPr>
          <a:xfrm rot="19980123">
            <a:off x="3942244" y="4780361"/>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箭头: 上 27">
            <a:extLst>
              <a:ext uri="{FF2B5EF4-FFF2-40B4-BE49-F238E27FC236}">
                <a16:creationId xmlns:a16="http://schemas.microsoft.com/office/drawing/2014/main" id="{8FB2E355-F412-F0B2-6F15-C45981812B11}"/>
              </a:ext>
            </a:extLst>
          </p:cNvPr>
          <p:cNvSpPr/>
          <p:nvPr/>
        </p:nvSpPr>
        <p:spPr>
          <a:xfrm>
            <a:off x="3052732" y="4125774"/>
            <a:ext cx="297724" cy="459638"/>
          </a:xfrm>
          <a:prstGeom prst="upArrow">
            <a:avLst>
              <a:gd name="adj1" fmla="val 450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28">
            <a:extLst>
              <a:ext uri="{FF2B5EF4-FFF2-40B4-BE49-F238E27FC236}">
                <a16:creationId xmlns:a16="http://schemas.microsoft.com/office/drawing/2014/main" id="{F2408704-ECFC-46B7-E15B-73580254F748}"/>
              </a:ext>
            </a:extLst>
          </p:cNvPr>
          <p:cNvSpPr txBox="1"/>
          <p:nvPr/>
        </p:nvSpPr>
        <p:spPr>
          <a:xfrm>
            <a:off x="1780785" y="3534940"/>
            <a:ext cx="7709362" cy="646331"/>
          </a:xfrm>
          <a:prstGeom prst="rect">
            <a:avLst/>
          </a:prstGeom>
          <a:noFill/>
        </p:spPr>
        <p:txBody>
          <a:bodyPr wrap="square" rtlCol="0">
            <a:spAutoFit/>
          </a:bodyPr>
          <a:lstStyle/>
          <a:p>
            <a:r>
              <a:rPr lang="zh-CN" altLang="en-US" b="1" dirty="0">
                <a:solidFill>
                  <a:srgbClr val="FF0000"/>
                </a:solidFill>
              </a:rPr>
              <a:t>大部分同学，与企业签劳动合同或三方协议、出国出境、自由职业、灵活就业、系统上传劳动合同的同学，建议选择此项，转回生源地</a:t>
            </a:r>
          </a:p>
        </p:txBody>
      </p:sp>
      <p:sp>
        <p:nvSpPr>
          <p:cNvPr id="30" name="箭头: 右 29">
            <a:extLst>
              <a:ext uri="{FF2B5EF4-FFF2-40B4-BE49-F238E27FC236}">
                <a16:creationId xmlns:a16="http://schemas.microsoft.com/office/drawing/2014/main" id="{4BFD093E-9949-6413-18C1-77D1CD166319}"/>
              </a:ext>
            </a:extLst>
          </p:cNvPr>
          <p:cNvSpPr/>
          <p:nvPr/>
        </p:nvSpPr>
        <p:spPr>
          <a:xfrm rot="21145884">
            <a:off x="4009140" y="5162243"/>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箭头: 右 30">
            <a:extLst>
              <a:ext uri="{FF2B5EF4-FFF2-40B4-BE49-F238E27FC236}">
                <a16:creationId xmlns:a16="http://schemas.microsoft.com/office/drawing/2014/main" id="{42216DF7-54F1-6F47-30F1-DC53DAC0FABA}"/>
              </a:ext>
            </a:extLst>
          </p:cNvPr>
          <p:cNvSpPr/>
          <p:nvPr/>
        </p:nvSpPr>
        <p:spPr>
          <a:xfrm rot="760059">
            <a:off x="4197217" y="5529989"/>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箭头: 右 31">
            <a:extLst>
              <a:ext uri="{FF2B5EF4-FFF2-40B4-BE49-F238E27FC236}">
                <a16:creationId xmlns:a16="http://schemas.microsoft.com/office/drawing/2014/main" id="{C2120577-A7B3-0371-B65E-3DAEE20C2217}"/>
              </a:ext>
            </a:extLst>
          </p:cNvPr>
          <p:cNvSpPr/>
          <p:nvPr/>
        </p:nvSpPr>
        <p:spPr>
          <a:xfrm>
            <a:off x="3683450" y="6212155"/>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3138EC4-D5F1-9ECA-74D7-7C560E4001B8}"/>
              </a:ext>
            </a:extLst>
          </p:cNvPr>
          <p:cNvSpPr txBox="1"/>
          <p:nvPr/>
        </p:nvSpPr>
        <p:spPr>
          <a:xfrm>
            <a:off x="4409382" y="4448360"/>
            <a:ext cx="7709362" cy="369332"/>
          </a:xfrm>
          <a:prstGeom prst="rect">
            <a:avLst/>
          </a:prstGeom>
          <a:noFill/>
        </p:spPr>
        <p:txBody>
          <a:bodyPr wrap="square" rtlCol="0">
            <a:spAutoFit/>
          </a:bodyPr>
          <a:lstStyle/>
          <a:p>
            <a:r>
              <a:rPr lang="zh-CN" altLang="en-US" dirty="0">
                <a:solidFill>
                  <a:srgbClr val="FF0000"/>
                </a:solidFill>
              </a:rPr>
              <a:t>在事业单位或公务员单位等有档案保管权限的单位，并且开具调档函</a:t>
            </a:r>
          </a:p>
        </p:txBody>
      </p:sp>
      <p:sp>
        <p:nvSpPr>
          <p:cNvPr id="3" name="文本框 2">
            <a:extLst>
              <a:ext uri="{FF2B5EF4-FFF2-40B4-BE49-F238E27FC236}">
                <a16:creationId xmlns:a16="http://schemas.microsoft.com/office/drawing/2014/main" id="{9F8D9621-C88E-A101-94BC-81D8CBF33400}"/>
              </a:ext>
            </a:extLst>
          </p:cNvPr>
          <p:cNvSpPr txBox="1"/>
          <p:nvPr/>
        </p:nvSpPr>
        <p:spPr>
          <a:xfrm>
            <a:off x="4456035" y="4868576"/>
            <a:ext cx="7709362" cy="646331"/>
          </a:xfrm>
          <a:prstGeom prst="rect">
            <a:avLst/>
          </a:prstGeom>
          <a:noFill/>
        </p:spPr>
        <p:txBody>
          <a:bodyPr wrap="square" rtlCol="0">
            <a:spAutoFit/>
          </a:bodyPr>
          <a:lstStyle/>
          <a:p>
            <a:r>
              <a:rPr lang="zh-CN" altLang="en-US" dirty="0">
                <a:solidFill>
                  <a:srgbClr val="FF0000"/>
                </a:solidFill>
              </a:rPr>
              <a:t>在小的企业等，没有档案保管权限的单位，委托托管单位开具调档函来接受保存档案</a:t>
            </a:r>
          </a:p>
        </p:txBody>
      </p:sp>
      <p:sp>
        <p:nvSpPr>
          <p:cNvPr id="4" name="文本框 3">
            <a:extLst>
              <a:ext uri="{FF2B5EF4-FFF2-40B4-BE49-F238E27FC236}">
                <a16:creationId xmlns:a16="http://schemas.microsoft.com/office/drawing/2014/main" id="{588DDE90-F843-BA65-3B59-6A16DEA03F7F}"/>
              </a:ext>
            </a:extLst>
          </p:cNvPr>
          <p:cNvSpPr txBox="1"/>
          <p:nvPr/>
        </p:nvSpPr>
        <p:spPr>
          <a:xfrm>
            <a:off x="4599186" y="5504743"/>
            <a:ext cx="7709362" cy="369332"/>
          </a:xfrm>
          <a:prstGeom prst="rect">
            <a:avLst/>
          </a:prstGeom>
          <a:noFill/>
        </p:spPr>
        <p:txBody>
          <a:bodyPr wrap="square" rtlCol="0">
            <a:spAutoFit/>
          </a:bodyPr>
          <a:lstStyle/>
          <a:p>
            <a:r>
              <a:rPr lang="zh-CN" altLang="en-US" dirty="0">
                <a:solidFill>
                  <a:srgbClr val="FF0000"/>
                </a:solidFill>
              </a:rPr>
              <a:t>例如</a:t>
            </a:r>
            <a:r>
              <a:rPr lang="en-US" altLang="zh-CN" dirty="0">
                <a:solidFill>
                  <a:srgbClr val="FF0000"/>
                </a:solidFill>
              </a:rPr>
              <a:t>:</a:t>
            </a:r>
            <a:r>
              <a:rPr lang="zh-CN" altLang="en-US" dirty="0">
                <a:solidFill>
                  <a:srgbClr val="FF0000"/>
                </a:solidFill>
              </a:rPr>
              <a:t>考教师编，档案在教育局，但是被派遣到下属小学或中学</a:t>
            </a:r>
          </a:p>
        </p:txBody>
      </p:sp>
      <p:sp>
        <p:nvSpPr>
          <p:cNvPr id="5" name="箭头: 右 4">
            <a:extLst>
              <a:ext uri="{FF2B5EF4-FFF2-40B4-BE49-F238E27FC236}">
                <a16:creationId xmlns:a16="http://schemas.microsoft.com/office/drawing/2014/main" id="{4EDC6D2B-8368-5472-89EA-BC646F8CECA2}"/>
              </a:ext>
            </a:extLst>
          </p:cNvPr>
          <p:cNvSpPr/>
          <p:nvPr/>
        </p:nvSpPr>
        <p:spPr>
          <a:xfrm>
            <a:off x="4008246" y="5904328"/>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D119EA49-B974-1861-05F7-55F8839BCBCF}"/>
              </a:ext>
            </a:extLst>
          </p:cNvPr>
          <p:cNvSpPr txBox="1"/>
          <p:nvPr/>
        </p:nvSpPr>
        <p:spPr>
          <a:xfrm>
            <a:off x="4456035" y="5863910"/>
            <a:ext cx="7709362" cy="369332"/>
          </a:xfrm>
          <a:prstGeom prst="rect">
            <a:avLst/>
          </a:prstGeom>
          <a:noFill/>
        </p:spPr>
        <p:txBody>
          <a:bodyPr wrap="square" rtlCol="0">
            <a:spAutoFit/>
          </a:bodyPr>
          <a:lstStyle/>
          <a:p>
            <a:r>
              <a:rPr lang="zh-CN" altLang="en-US" dirty="0">
                <a:solidFill>
                  <a:srgbClr val="FF0000"/>
                </a:solidFill>
              </a:rPr>
              <a:t>升学学校接受档案</a:t>
            </a:r>
          </a:p>
        </p:txBody>
      </p:sp>
    </p:spTree>
    <p:extLst>
      <p:ext uri="{BB962C8B-B14F-4D97-AF65-F5344CB8AC3E}">
        <p14:creationId xmlns:p14="http://schemas.microsoft.com/office/powerpoint/2010/main" val="281898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4033-4BA0-4EB9-6532-E10C6FD07143}"/>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3DD8460F-7CEB-6259-131E-EBE678A7D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5" y="629469"/>
            <a:ext cx="11751712" cy="1789195"/>
          </a:xfrm>
          <a:prstGeom prst="rect">
            <a:avLst/>
          </a:prstGeom>
        </p:spPr>
      </p:pic>
      <p:pic>
        <p:nvPicPr>
          <p:cNvPr id="6" name="图片 5">
            <a:extLst>
              <a:ext uri="{FF2B5EF4-FFF2-40B4-BE49-F238E27FC236}">
                <a16:creationId xmlns:a16="http://schemas.microsoft.com/office/drawing/2014/main" id="{6F5E5339-03CD-4571-C18C-27646EF16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84" y="2355493"/>
            <a:ext cx="10868145" cy="4162349"/>
          </a:xfrm>
          <a:prstGeom prst="rect">
            <a:avLst/>
          </a:prstGeom>
        </p:spPr>
      </p:pic>
      <p:grpSp>
        <p:nvGrpSpPr>
          <p:cNvPr id="48" name="组合 6">
            <a:extLst>
              <a:ext uri="{FF2B5EF4-FFF2-40B4-BE49-F238E27FC236}">
                <a16:creationId xmlns:a16="http://schemas.microsoft.com/office/drawing/2014/main" id="{10009585-6D3B-B40A-D5FE-F51642617F7E}"/>
              </a:ext>
            </a:extLst>
          </p:cNvPr>
          <p:cNvGrpSpPr/>
          <p:nvPr/>
        </p:nvGrpSpPr>
        <p:grpSpPr>
          <a:xfrm>
            <a:off x="26603" y="6032500"/>
            <a:ext cx="12165397" cy="825500"/>
            <a:chOff x="115503" y="5866901"/>
            <a:chExt cx="13716002" cy="945530"/>
          </a:xfrm>
        </p:grpSpPr>
        <p:pic>
          <p:nvPicPr>
            <p:cNvPr id="2097179" name="图片 4">
              <a:extLst>
                <a:ext uri="{FF2B5EF4-FFF2-40B4-BE49-F238E27FC236}">
                  <a16:creationId xmlns:a16="http://schemas.microsoft.com/office/drawing/2014/main" id="{5DF1EC46-0A02-D67C-1129-527527C2EC75}"/>
                </a:ext>
              </a:extLst>
            </p:cNvPr>
            <p:cNvPicPr>
              <a:picLocks noChangeAspect="1"/>
            </p:cNvPicPr>
            <p:nvPr/>
          </p:nvPicPr>
          <p:blipFill rotWithShape="1">
            <a:blip r:embed="rId6" cstate="print"/>
            <a:srcRect/>
            <a:stretch>
              <a:fillRect/>
            </a:stretch>
          </p:blipFill>
          <p:spPr>
            <a:xfrm rot="16200000">
              <a:off x="3071738" y="2910666"/>
              <a:ext cx="945530" cy="6858000"/>
            </a:xfrm>
            <a:prstGeom prst="rect">
              <a:avLst/>
            </a:prstGeom>
          </p:spPr>
        </p:pic>
        <p:pic>
          <p:nvPicPr>
            <p:cNvPr id="2097180" name="图片 5">
              <a:extLst>
                <a:ext uri="{FF2B5EF4-FFF2-40B4-BE49-F238E27FC236}">
                  <a16:creationId xmlns:a16="http://schemas.microsoft.com/office/drawing/2014/main" id="{31DCAAA6-DFE5-0F24-3CF5-672340CB6C34}"/>
                </a:ext>
              </a:extLst>
            </p:cNvPr>
            <p:cNvPicPr>
              <a:picLocks noChangeAspect="1"/>
            </p:cNvPicPr>
            <p:nvPr/>
          </p:nvPicPr>
          <p:blipFill rotWithShape="1">
            <a:blip r:embed="rId6" cstate="print"/>
            <a:srcRect/>
            <a:stretch>
              <a:fillRect/>
            </a:stretch>
          </p:blipFill>
          <p:spPr>
            <a:xfrm rot="16200000">
              <a:off x="9929741" y="2910666"/>
              <a:ext cx="945528" cy="6858000"/>
            </a:xfrm>
            <a:prstGeom prst="rect">
              <a:avLst/>
            </a:prstGeom>
          </p:spPr>
        </p:pic>
      </p:grpSp>
      <p:grpSp>
        <p:nvGrpSpPr>
          <p:cNvPr id="10" name="组合 6">
            <a:extLst>
              <a:ext uri="{FF2B5EF4-FFF2-40B4-BE49-F238E27FC236}">
                <a16:creationId xmlns:a16="http://schemas.microsoft.com/office/drawing/2014/main" id="{562C9ECA-1433-5637-A149-4DB44B5DA843}"/>
              </a:ext>
            </a:extLst>
          </p:cNvPr>
          <p:cNvGrpSpPr/>
          <p:nvPr/>
        </p:nvGrpSpPr>
        <p:grpSpPr>
          <a:xfrm rot="10800000">
            <a:off x="-46653" y="36936"/>
            <a:ext cx="12165397" cy="825500"/>
            <a:chOff x="115503" y="5866901"/>
            <a:chExt cx="13716002" cy="945530"/>
          </a:xfrm>
        </p:grpSpPr>
        <p:pic>
          <p:nvPicPr>
            <p:cNvPr id="11" name="图片 4">
              <a:extLst>
                <a:ext uri="{FF2B5EF4-FFF2-40B4-BE49-F238E27FC236}">
                  <a16:creationId xmlns:a16="http://schemas.microsoft.com/office/drawing/2014/main" id="{2BDAA854-6265-3A9E-FA66-90047261C5FA}"/>
                </a:ext>
              </a:extLst>
            </p:cNvPr>
            <p:cNvPicPr>
              <a:picLocks noChangeAspect="1"/>
            </p:cNvPicPr>
            <p:nvPr/>
          </p:nvPicPr>
          <p:blipFill rotWithShape="1">
            <a:blip r:embed="rId6" cstate="print"/>
            <a:srcRect/>
            <a:stretch>
              <a:fillRect/>
            </a:stretch>
          </p:blipFill>
          <p:spPr>
            <a:xfrm rot="16200000">
              <a:off x="3071738" y="2910666"/>
              <a:ext cx="945530" cy="6858000"/>
            </a:xfrm>
            <a:prstGeom prst="rect">
              <a:avLst/>
            </a:prstGeom>
          </p:spPr>
        </p:pic>
        <p:pic>
          <p:nvPicPr>
            <p:cNvPr id="12" name="图片 5">
              <a:extLst>
                <a:ext uri="{FF2B5EF4-FFF2-40B4-BE49-F238E27FC236}">
                  <a16:creationId xmlns:a16="http://schemas.microsoft.com/office/drawing/2014/main" id="{F10422C8-3411-E845-3F1F-C845DFC29118}"/>
                </a:ext>
              </a:extLst>
            </p:cNvPr>
            <p:cNvPicPr>
              <a:picLocks noChangeAspect="1"/>
            </p:cNvPicPr>
            <p:nvPr/>
          </p:nvPicPr>
          <p:blipFill rotWithShape="1">
            <a:blip r:embed="rId6" cstate="print"/>
            <a:srcRect/>
            <a:stretch>
              <a:fillRect/>
            </a:stretch>
          </p:blipFill>
          <p:spPr>
            <a:xfrm rot="16200000">
              <a:off x="9929741" y="2910666"/>
              <a:ext cx="945528" cy="6858000"/>
            </a:xfrm>
            <a:prstGeom prst="rect">
              <a:avLst/>
            </a:prstGeom>
          </p:spPr>
        </p:pic>
      </p:grpSp>
      <p:sp>
        <p:nvSpPr>
          <p:cNvPr id="9" name="箭头: 右 8">
            <a:extLst>
              <a:ext uri="{FF2B5EF4-FFF2-40B4-BE49-F238E27FC236}">
                <a16:creationId xmlns:a16="http://schemas.microsoft.com/office/drawing/2014/main" id="{2BCF7D28-ED28-5C30-F883-124B2B6A001B}"/>
              </a:ext>
            </a:extLst>
          </p:cNvPr>
          <p:cNvSpPr/>
          <p:nvPr/>
        </p:nvSpPr>
        <p:spPr>
          <a:xfrm>
            <a:off x="4260929" y="3757593"/>
            <a:ext cx="619125" cy="17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箭头: 右 12">
            <a:extLst>
              <a:ext uri="{FF2B5EF4-FFF2-40B4-BE49-F238E27FC236}">
                <a16:creationId xmlns:a16="http://schemas.microsoft.com/office/drawing/2014/main" id="{E9E2FEF3-740B-2450-C1CE-242B888D16B8}"/>
              </a:ext>
            </a:extLst>
          </p:cNvPr>
          <p:cNvSpPr/>
          <p:nvPr/>
        </p:nvSpPr>
        <p:spPr>
          <a:xfrm>
            <a:off x="1457471" y="4756272"/>
            <a:ext cx="591185" cy="17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520B192D-CBEE-B698-4C9F-7FF281062C99}"/>
              </a:ext>
            </a:extLst>
          </p:cNvPr>
          <p:cNvSpPr/>
          <p:nvPr/>
        </p:nvSpPr>
        <p:spPr>
          <a:xfrm>
            <a:off x="1651355" y="5232018"/>
            <a:ext cx="591185" cy="17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679DDC2D-E85D-CC18-37DE-F59D2A8B1886}"/>
              </a:ext>
            </a:extLst>
          </p:cNvPr>
          <p:cNvSpPr txBox="1"/>
          <p:nvPr/>
        </p:nvSpPr>
        <p:spPr>
          <a:xfrm>
            <a:off x="2337296" y="5594336"/>
            <a:ext cx="8101640" cy="306705"/>
          </a:xfrm>
          <a:prstGeom prst="rect">
            <a:avLst/>
          </a:prstGeom>
          <a:noFill/>
        </p:spPr>
        <p:txBody>
          <a:bodyPr wrap="square" rtlCol="0">
            <a:spAutoFit/>
          </a:bodyPr>
          <a:lstStyle/>
          <a:p>
            <a:r>
              <a:rPr lang="zh-CN" altLang="en-US" sz="1400" dirty="0">
                <a:solidFill>
                  <a:srgbClr val="FF0000"/>
                </a:solidFill>
              </a:rPr>
              <a:t>延迟毕业、休学、退学、定向培养生选择该项</a:t>
            </a:r>
          </a:p>
        </p:txBody>
      </p:sp>
      <p:sp>
        <p:nvSpPr>
          <p:cNvPr id="19" name="箭头: 右 18">
            <a:extLst>
              <a:ext uri="{FF2B5EF4-FFF2-40B4-BE49-F238E27FC236}">
                <a16:creationId xmlns:a16="http://schemas.microsoft.com/office/drawing/2014/main" id="{27C337BD-E658-245B-5C8E-B483064F1159}"/>
              </a:ext>
            </a:extLst>
          </p:cNvPr>
          <p:cNvSpPr/>
          <p:nvPr/>
        </p:nvSpPr>
        <p:spPr>
          <a:xfrm>
            <a:off x="1753064" y="5661929"/>
            <a:ext cx="503555" cy="17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3FB8BD63-F6D9-9E56-DDD9-1A41080A1A37}"/>
              </a:ext>
            </a:extLst>
          </p:cNvPr>
          <p:cNvSpPr txBox="1"/>
          <p:nvPr/>
        </p:nvSpPr>
        <p:spPr>
          <a:xfrm>
            <a:off x="5291773" y="3300697"/>
            <a:ext cx="6188943" cy="738664"/>
          </a:xfrm>
          <a:prstGeom prst="rect">
            <a:avLst/>
          </a:prstGeom>
          <a:noFill/>
        </p:spPr>
        <p:txBody>
          <a:bodyPr wrap="square" rtlCol="0">
            <a:spAutoFit/>
          </a:bodyPr>
          <a:lstStyle/>
          <a:p>
            <a:r>
              <a:rPr lang="zh-CN" altLang="en-US" sz="1400" dirty="0">
                <a:solidFill>
                  <a:srgbClr val="FF0000"/>
                </a:solidFill>
                <a:sym typeface="+mn-ea"/>
              </a:rPr>
              <a:t>符合自由职业或自主创业的同学需</a:t>
            </a:r>
            <a:r>
              <a:rPr lang="zh-CN" altLang="en-US" sz="1400" dirty="0">
                <a:solidFill>
                  <a:srgbClr val="FF0000"/>
                </a:solidFill>
              </a:rPr>
              <a:t>上传自己网店、多媒体账号等证明</a:t>
            </a:r>
            <a:r>
              <a:rPr lang="en-US" altLang="zh-CN" sz="1400" dirty="0">
                <a:solidFill>
                  <a:srgbClr val="FF0000"/>
                </a:solidFill>
              </a:rPr>
              <a:t>/ + </a:t>
            </a:r>
            <a:r>
              <a:rPr lang="zh-CN" altLang="en-US" sz="1400" dirty="0">
                <a:solidFill>
                  <a:srgbClr val="FF0000"/>
                </a:solidFill>
              </a:rPr>
              <a:t>盈利的证明</a:t>
            </a:r>
            <a:r>
              <a:rPr lang="en-US" altLang="zh-CN" sz="1400" dirty="0">
                <a:solidFill>
                  <a:srgbClr val="FF0000"/>
                </a:solidFill>
              </a:rPr>
              <a:t>/</a:t>
            </a:r>
            <a:r>
              <a:rPr lang="zh-CN" altLang="en-US" sz="1400" dirty="0">
                <a:solidFill>
                  <a:srgbClr val="FF0000"/>
                </a:solidFill>
              </a:rPr>
              <a:t>银行流水，或自己的营业执照；符合其他录用形式就业或灵活就业的同学请上传</a:t>
            </a:r>
            <a:r>
              <a:rPr lang="en-US" altLang="zh-CN" sz="1400" dirty="0">
                <a:solidFill>
                  <a:srgbClr val="FF0000"/>
                </a:solidFill>
              </a:rPr>
              <a:t>《</a:t>
            </a:r>
            <a:r>
              <a:rPr lang="zh-CN" altLang="en-US" sz="1400" dirty="0">
                <a:solidFill>
                  <a:srgbClr val="FF0000"/>
                </a:solidFill>
              </a:rPr>
              <a:t>就业证明</a:t>
            </a:r>
            <a:r>
              <a:rPr lang="en-US" altLang="zh-CN" sz="1400" dirty="0">
                <a:solidFill>
                  <a:srgbClr val="FF0000"/>
                </a:solidFill>
              </a:rPr>
              <a:t>》</a:t>
            </a:r>
            <a:r>
              <a:rPr lang="zh-CN" altLang="en-US" sz="1400" dirty="0">
                <a:solidFill>
                  <a:srgbClr val="FF0000"/>
                </a:solidFill>
              </a:rPr>
              <a:t>材料照片</a:t>
            </a:r>
          </a:p>
        </p:txBody>
      </p:sp>
      <p:sp>
        <p:nvSpPr>
          <p:cNvPr id="22" name="文本框 21">
            <a:extLst>
              <a:ext uri="{FF2B5EF4-FFF2-40B4-BE49-F238E27FC236}">
                <a16:creationId xmlns:a16="http://schemas.microsoft.com/office/drawing/2014/main" id="{B72D0B25-A5F1-5484-D0E9-4AA29653070D}"/>
              </a:ext>
            </a:extLst>
          </p:cNvPr>
          <p:cNvSpPr txBox="1"/>
          <p:nvPr/>
        </p:nvSpPr>
        <p:spPr>
          <a:xfrm>
            <a:off x="2196924" y="3252762"/>
            <a:ext cx="6082698" cy="307777"/>
          </a:xfrm>
          <a:prstGeom prst="rect">
            <a:avLst/>
          </a:prstGeom>
          <a:noFill/>
        </p:spPr>
        <p:txBody>
          <a:bodyPr wrap="square" rtlCol="0">
            <a:spAutoFit/>
          </a:bodyPr>
          <a:lstStyle/>
          <a:p>
            <a:r>
              <a:rPr lang="zh-CN" altLang="en-US" sz="1400" dirty="0">
                <a:solidFill>
                  <a:srgbClr val="FF0000"/>
                </a:solidFill>
              </a:rPr>
              <a:t>需上传入伍通知书或调档函</a:t>
            </a:r>
          </a:p>
        </p:txBody>
      </p:sp>
      <p:sp>
        <p:nvSpPr>
          <p:cNvPr id="28" name="箭头: 右 27">
            <a:extLst>
              <a:ext uri="{FF2B5EF4-FFF2-40B4-BE49-F238E27FC236}">
                <a16:creationId xmlns:a16="http://schemas.microsoft.com/office/drawing/2014/main" id="{6E79E8D7-6BA8-75FB-BC90-F57B44986B36}"/>
              </a:ext>
            </a:extLst>
          </p:cNvPr>
          <p:cNvSpPr/>
          <p:nvPr/>
        </p:nvSpPr>
        <p:spPr>
          <a:xfrm>
            <a:off x="1753064" y="2841008"/>
            <a:ext cx="433432" cy="17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E6560480-AC18-4985-6A37-1FE91B2B6489}"/>
              </a:ext>
            </a:extLst>
          </p:cNvPr>
          <p:cNvSpPr txBox="1"/>
          <p:nvPr/>
        </p:nvSpPr>
        <p:spPr>
          <a:xfrm>
            <a:off x="2196924" y="2749852"/>
            <a:ext cx="7389642" cy="523220"/>
          </a:xfrm>
          <a:prstGeom prst="rect">
            <a:avLst/>
          </a:prstGeom>
          <a:noFill/>
        </p:spPr>
        <p:txBody>
          <a:bodyPr wrap="square" rtlCol="0">
            <a:spAutoFit/>
          </a:bodyPr>
          <a:lstStyle/>
          <a:p>
            <a:r>
              <a:rPr lang="zh-CN" altLang="en-US" sz="1400" dirty="0">
                <a:solidFill>
                  <a:srgbClr val="FF0000"/>
                </a:solidFill>
                <a:sym typeface="+mn-ea"/>
              </a:rPr>
              <a:t>需</a:t>
            </a:r>
            <a:r>
              <a:rPr lang="zh-CN" altLang="en-US" sz="1400" dirty="0">
                <a:solidFill>
                  <a:srgbClr val="FF0000"/>
                </a:solidFill>
              </a:rPr>
              <a:t>上传与单位签署的劳动合同、协议；</a:t>
            </a:r>
            <a:r>
              <a:rPr lang="zh-CN" altLang="en-US" sz="1400" dirty="0">
                <a:solidFill>
                  <a:srgbClr val="FF0000"/>
                </a:solidFill>
                <a:sym typeface="+mn-ea"/>
              </a:rPr>
              <a:t>或</a:t>
            </a:r>
            <a:r>
              <a:rPr lang="zh-CN" altLang="en-US" sz="1400" dirty="0">
                <a:solidFill>
                  <a:srgbClr val="FF0000"/>
                </a:solidFill>
              </a:rPr>
              <a:t>上传与该公司或单位签署的《毕业生就业协议书》</a:t>
            </a:r>
          </a:p>
          <a:p>
            <a:endParaRPr lang="zh-CN" altLang="en-US" sz="1400" dirty="0">
              <a:solidFill>
                <a:srgbClr val="FF0000"/>
              </a:solidFill>
            </a:endParaRPr>
          </a:p>
        </p:txBody>
      </p:sp>
      <p:sp>
        <p:nvSpPr>
          <p:cNvPr id="3" name="文本框 2">
            <a:extLst>
              <a:ext uri="{FF2B5EF4-FFF2-40B4-BE49-F238E27FC236}">
                <a16:creationId xmlns:a16="http://schemas.microsoft.com/office/drawing/2014/main" id="{974FF6B5-D0E7-A34E-028C-947286028BBB}"/>
              </a:ext>
            </a:extLst>
          </p:cNvPr>
          <p:cNvSpPr txBox="1"/>
          <p:nvPr>
            <p:custDataLst>
              <p:tags r:id="rId1"/>
            </p:custDataLst>
          </p:nvPr>
        </p:nvSpPr>
        <p:spPr>
          <a:xfrm>
            <a:off x="2048656" y="4674141"/>
            <a:ext cx="4151153" cy="307777"/>
          </a:xfrm>
          <a:prstGeom prst="rect">
            <a:avLst/>
          </a:prstGeom>
          <a:noFill/>
        </p:spPr>
        <p:txBody>
          <a:bodyPr wrap="square" rtlCol="0">
            <a:spAutoFit/>
          </a:bodyPr>
          <a:lstStyle/>
          <a:p>
            <a:r>
              <a:rPr lang="zh-CN" altLang="en-US" sz="1400" dirty="0">
                <a:solidFill>
                  <a:srgbClr val="FF0000"/>
                </a:solidFill>
                <a:sym typeface="+mn-ea"/>
              </a:rPr>
              <a:t>需</a:t>
            </a:r>
            <a:r>
              <a:rPr lang="zh-CN" altLang="en-US" sz="1400" dirty="0">
                <a:solidFill>
                  <a:srgbClr val="FF0000"/>
                </a:solidFill>
              </a:rPr>
              <a:t>上传录研究生取通知书，</a:t>
            </a:r>
            <a:r>
              <a:rPr lang="zh-CN" altLang="en-US" sz="1400" dirty="0">
                <a:solidFill>
                  <a:srgbClr val="FF0000"/>
                </a:solidFill>
                <a:sym typeface="+mn-ea"/>
              </a:rPr>
              <a:t>或</a:t>
            </a:r>
            <a:r>
              <a:rPr lang="zh-CN" altLang="en-US" sz="1400" dirty="0">
                <a:solidFill>
                  <a:srgbClr val="FF0000"/>
                </a:solidFill>
              </a:rPr>
              <a:t>上传境外学校</a:t>
            </a:r>
            <a:r>
              <a:rPr lang="en-US" altLang="zh-CN" sz="1400" dirty="0">
                <a:solidFill>
                  <a:srgbClr val="FF0000"/>
                </a:solidFill>
              </a:rPr>
              <a:t>offer</a:t>
            </a:r>
          </a:p>
        </p:txBody>
      </p:sp>
      <p:sp>
        <p:nvSpPr>
          <p:cNvPr id="7" name="文本框 6">
            <a:extLst>
              <a:ext uri="{FF2B5EF4-FFF2-40B4-BE49-F238E27FC236}">
                <a16:creationId xmlns:a16="http://schemas.microsoft.com/office/drawing/2014/main" id="{FDFC6C13-E3F9-9F0A-ADB5-A4C05BDEA3D7}"/>
              </a:ext>
            </a:extLst>
          </p:cNvPr>
          <p:cNvSpPr txBox="1"/>
          <p:nvPr>
            <p:custDataLst>
              <p:tags r:id="rId2"/>
            </p:custDataLst>
          </p:nvPr>
        </p:nvSpPr>
        <p:spPr>
          <a:xfrm>
            <a:off x="2242540" y="5149995"/>
            <a:ext cx="5674930" cy="307777"/>
          </a:xfrm>
          <a:prstGeom prst="rect">
            <a:avLst/>
          </a:prstGeom>
          <a:noFill/>
        </p:spPr>
        <p:txBody>
          <a:bodyPr wrap="square" rtlCol="0">
            <a:spAutoFit/>
          </a:bodyPr>
          <a:lstStyle/>
          <a:p>
            <a:r>
              <a:rPr lang="zh-CN" altLang="en-US" sz="1400" dirty="0">
                <a:solidFill>
                  <a:srgbClr val="FF0000"/>
                </a:solidFill>
              </a:rPr>
              <a:t>不需要选择此选项，未就业同学尽快取得其他就业材料上传</a:t>
            </a:r>
          </a:p>
        </p:txBody>
      </p:sp>
      <p:sp>
        <p:nvSpPr>
          <p:cNvPr id="8" name="箭头: 右 7">
            <a:extLst>
              <a:ext uri="{FF2B5EF4-FFF2-40B4-BE49-F238E27FC236}">
                <a16:creationId xmlns:a16="http://schemas.microsoft.com/office/drawing/2014/main" id="{5B29BAAF-3BAB-6C55-B4D3-5C2ED2514DEA}"/>
              </a:ext>
            </a:extLst>
          </p:cNvPr>
          <p:cNvSpPr/>
          <p:nvPr/>
        </p:nvSpPr>
        <p:spPr>
          <a:xfrm>
            <a:off x="1730232" y="3336039"/>
            <a:ext cx="433432" cy="171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箭头: 上 16">
            <a:extLst>
              <a:ext uri="{FF2B5EF4-FFF2-40B4-BE49-F238E27FC236}">
                <a16:creationId xmlns:a16="http://schemas.microsoft.com/office/drawing/2014/main" id="{42378E78-D678-07DE-AEA9-385AA1DF0133}"/>
              </a:ext>
            </a:extLst>
          </p:cNvPr>
          <p:cNvSpPr/>
          <p:nvPr/>
        </p:nvSpPr>
        <p:spPr>
          <a:xfrm>
            <a:off x="6293271" y="4123399"/>
            <a:ext cx="297724" cy="280067"/>
          </a:xfrm>
          <a:prstGeom prst="upArrow">
            <a:avLst>
              <a:gd name="adj1" fmla="val 450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9E5CAF2-F0CE-12D3-C9B8-C985BD2EF604}"/>
              </a:ext>
            </a:extLst>
          </p:cNvPr>
          <p:cNvSpPr txBox="1"/>
          <p:nvPr/>
        </p:nvSpPr>
        <p:spPr>
          <a:xfrm>
            <a:off x="3898580" y="879347"/>
            <a:ext cx="7065829" cy="461665"/>
          </a:xfrm>
          <a:prstGeom prst="rect">
            <a:avLst/>
          </a:prstGeom>
          <a:noFill/>
        </p:spPr>
        <p:txBody>
          <a:bodyPr wrap="square" rtlCol="0">
            <a:spAutoFit/>
          </a:bodyPr>
          <a:lstStyle/>
          <a:p>
            <a:pPr algn="ctr"/>
            <a:r>
              <a:rPr lang="zh-CN" altLang="en-US" sz="2400" b="1" dirty="0"/>
              <a:t>根据毕业去向不同，就业材料上传内容也不同。</a:t>
            </a:r>
          </a:p>
        </p:txBody>
      </p:sp>
      <p:sp>
        <p:nvSpPr>
          <p:cNvPr id="21" name="椭圆 20">
            <a:extLst>
              <a:ext uri="{FF2B5EF4-FFF2-40B4-BE49-F238E27FC236}">
                <a16:creationId xmlns:a16="http://schemas.microsoft.com/office/drawing/2014/main" id="{6509410E-068E-3238-6FF3-9B07219AC974}"/>
              </a:ext>
            </a:extLst>
          </p:cNvPr>
          <p:cNvSpPr/>
          <p:nvPr/>
        </p:nvSpPr>
        <p:spPr>
          <a:xfrm>
            <a:off x="1002066" y="659639"/>
            <a:ext cx="2216622" cy="10668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F9D4075-F519-7EA1-92A9-6B89DC7E01D0}"/>
              </a:ext>
            </a:extLst>
          </p:cNvPr>
          <p:cNvSpPr txBox="1"/>
          <p:nvPr/>
        </p:nvSpPr>
        <p:spPr>
          <a:xfrm>
            <a:off x="2110377" y="1779810"/>
            <a:ext cx="6082698" cy="369332"/>
          </a:xfrm>
          <a:prstGeom prst="rect">
            <a:avLst/>
          </a:prstGeom>
          <a:noFill/>
        </p:spPr>
        <p:txBody>
          <a:bodyPr wrap="square" rtlCol="0">
            <a:spAutoFit/>
          </a:bodyPr>
          <a:lstStyle/>
          <a:p>
            <a:r>
              <a:rPr lang="zh-CN" altLang="en-US" b="1" dirty="0">
                <a:solidFill>
                  <a:srgbClr val="FF0000"/>
                </a:solidFill>
              </a:rPr>
              <a:t>只需要填写标记</a:t>
            </a:r>
            <a:r>
              <a:rPr lang="en-US" altLang="zh-CN" b="1" dirty="0">
                <a:solidFill>
                  <a:srgbClr val="FF0000"/>
                </a:solidFill>
              </a:rPr>
              <a:t>1</a:t>
            </a:r>
            <a:r>
              <a:rPr lang="zh-CN" altLang="en-US" b="1" dirty="0">
                <a:solidFill>
                  <a:srgbClr val="FF0000"/>
                </a:solidFill>
              </a:rPr>
              <a:t>，需要转寄</a:t>
            </a:r>
            <a:r>
              <a:rPr lang="en-US" altLang="zh-CN" b="1" dirty="0">
                <a:solidFill>
                  <a:srgbClr val="FF0000"/>
                </a:solidFill>
              </a:rPr>
              <a:t>/</a:t>
            </a:r>
            <a:r>
              <a:rPr lang="zh-CN" altLang="en-US" b="1" dirty="0">
                <a:solidFill>
                  <a:srgbClr val="FF0000"/>
                </a:solidFill>
              </a:rPr>
              <a:t>不需要转寄的填：派遣</a:t>
            </a:r>
            <a:r>
              <a:rPr lang="en-US" altLang="zh-CN" b="1" dirty="0">
                <a:solidFill>
                  <a:srgbClr val="FF0000"/>
                </a:solidFill>
              </a:rPr>
              <a:t>/</a:t>
            </a:r>
            <a:r>
              <a:rPr lang="zh-CN" altLang="en-US" b="1" dirty="0">
                <a:solidFill>
                  <a:srgbClr val="FF0000"/>
                </a:solidFill>
              </a:rPr>
              <a:t>非派</a:t>
            </a:r>
          </a:p>
        </p:txBody>
      </p:sp>
    </p:spTree>
    <p:extLst>
      <p:ext uri="{BB962C8B-B14F-4D97-AF65-F5344CB8AC3E}">
        <p14:creationId xmlns:p14="http://schemas.microsoft.com/office/powerpoint/2010/main" val="376419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6"/>
          <p:cNvGrpSpPr/>
          <p:nvPr/>
        </p:nvGrpSpPr>
        <p:grpSpPr>
          <a:xfrm>
            <a:off x="26603" y="6032500"/>
            <a:ext cx="12165397" cy="825500"/>
            <a:chOff x="115503" y="5866901"/>
            <a:chExt cx="13716002" cy="945530"/>
          </a:xfrm>
        </p:grpSpPr>
        <p:pic>
          <p:nvPicPr>
            <p:cNvPr id="209717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grpSp>
        <p:nvGrpSpPr>
          <p:cNvPr id="10" name="组合 6"/>
          <p:cNvGrpSpPr/>
          <p:nvPr/>
        </p:nvGrpSpPr>
        <p:grpSpPr>
          <a:xfrm rot="10800000">
            <a:off x="-46653" y="36936"/>
            <a:ext cx="12165397" cy="825500"/>
            <a:chOff x="115503" y="5866901"/>
            <a:chExt cx="13716002" cy="945530"/>
          </a:xfrm>
        </p:grpSpPr>
        <p:pic>
          <p:nvPicPr>
            <p:cNvPr id="11"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pic>
        <p:nvPicPr>
          <p:cNvPr id="3" name="图片 2"/>
          <p:cNvPicPr>
            <a:picLocks noChangeAspect="1"/>
          </p:cNvPicPr>
          <p:nvPr/>
        </p:nvPicPr>
        <p:blipFill rotWithShape="1">
          <a:blip r:embed="rId3"/>
          <a:srcRect r="46720"/>
          <a:stretch>
            <a:fillRect/>
          </a:stretch>
        </p:blipFill>
        <p:spPr>
          <a:xfrm>
            <a:off x="685255" y="1184097"/>
            <a:ext cx="4324433" cy="2552700"/>
          </a:xfrm>
          <a:prstGeom prst="rect">
            <a:avLst/>
          </a:prstGeom>
        </p:spPr>
      </p:pic>
      <p:grpSp>
        <p:nvGrpSpPr>
          <p:cNvPr id="7" name="组合 6"/>
          <p:cNvGrpSpPr/>
          <p:nvPr/>
        </p:nvGrpSpPr>
        <p:grpSpPr>
          <a:xfrm>
            <a:off x="685255" y="3736797"/>
            <a:ext cx="6128070" cy="3015133"/>
            <a:chOff x="1254189" y="2640171"/>
            <a:chExt cx="6128070" cy="2752076"/>
          </a:xfrm>
        </p:grpSpPr>
        <p:pic>
          <p:nvPicPr>
            <p:cNvPr id="4" name="图片 3" descr="C:\Users\朱婷\Documents\Tencent Files\2539505623\Image\C2C\Image2\4A97EB2C1F9880656D2246755888970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189" y="2640171"/>
              <a:ext cx="3064035" cy="2748128"/>
            </a:xfrm>
            <a:prstGeom prst="rect">
              <a:avLst/>
            </a:prstGeom>
            <a:noFill/>
            <a:ln>
              <a:noFill/>
            </a:ln>
          </p:spPr>
        </p:pic>
        <p:pic>
          <p:nvPicPr>
            <p:cNvPr id="5" name="图片 4" descr="C:\Users\朱婷\Documents\Tencent Files\2539505623\Image\C2C\Image2\835DE36A2AE3C7CB8C52B26D908AA8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224" y="2644120"/>
              <a:ext cx="3064035" cy="2748127"/>
            </a:xfrm>
            <a:prstGeom prst="rect">
              <a:avLst/>
            </a:prstGeom>
            <a:noFill/>
            <a:ln>
              <a:noFill/>
            </a:ln>
          </p:spPr>
        </p:pic>
      </p:grpSp>
      <p:sp>
        <p:nvSpPr>
          <p:cNvPr id="8" name="箭头: 上 7"/>
          <p:cNvSpPr/>
          <p:nvPr/>
        </p:nvSpPr>
        <p:spPr>
          <a:xfrm>
            <a:off x="2994696" y="2752902"/>
            <a:ext cx="1206769" cy="860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28297" y="3806440"/>
            <a:ext cx="4748730" cy="2062103"/>
          </a:xfrm>
          <a:prstGeom prst="rect">
            <a:avLst/>
          </a:prstGeom>
          <a:noFill/>
        </p:spPr>
        <p:txBody>
          <a:bodyPr wrap="square" rtlCol="0">
            <a:spAutoFit/>
          </a:bodyPr>
          <a:lstStyle/>
          <a:p>
            <a:pPr algn="ctr"/>
            <a:r>
              <a:rPr lang="zh-CN" altLang="en-US" sz="3200" dirty="0"/>
              <a:t>请</a:t>
            </a:r>
            <a:r>
              <a:rPr lang="zh-CN" altLang="en-US" sz="3200" b="1" dirty="0"/>
              <a:t>上传全部劳动合同内容，不要只上传首尾两页！！！</a:t>
            </a:r>
            <a:endParaRPr lang="en-US" altLang="zh-CN" sz="3200" b="1" dirty="0"/>
          </a:p>
          <a:p>
            <a:pPr algn="ctr"/>
            <a:r>
              <a:rPr lang="zh-CN" altLang="en-US" sz="3200" b="1" dirty="0"/>
              <a:t>保证纸质手写签名，不要电子稿</a:t>
            </a:r>
          </a:p>
        </p:txBody>
      </p:sp>
      <p:sp>
        <p:nvSpPr>
          <p:cNvPr id="13" name="文本框 3"/>
          <p:cNvSpPr txBox="1"/>
          <p:nvPr/>
        </p:nvSpPr>
        <p:spPr>
          <a:xfrm>
            <a:off x="4782782" y="1485253"/>
            <a:ext cx="6416521" cy="1689052"/>
          </a:xfrm>
          <a:prstGeom prst="rect">
            <a:avLst/>
          </a:prstGeom>
          <a:noFill/>
        </p:spPr>
        <p:txBody>
          <a:bodyPr wrap="square">
            <a:spAutoFit/>
            <a:scene3d>
              <a:camera prst="orthographicFront"/>
              <a:lightRig rig="threePt" dir="t"/>
            </a:scene3d>
            <a:sp3d contourW="12700"/>
          </a:bodyPr>
          <a:lstStyle/>
          <a:p>
            <a:pPr>
              <a:lnSpc>
                <a:spcPct val="150000"/>
              </a:lnSpc>
            </a:pPr>
            <a:r>
              <a:rPr lang="zh-CN" altLang="en-US" sz="2400" dirty="0">
                <a:solidFill>
                  <a:schemeClr val="bg2">
                    <a:lumMod val="50000"/>
                  </a:schemeClr>
                </a:solidFill>
                <a:latin typeface="+mn-ea"/>
              </a:rPr>
              <a:t>可以自行在网上或班级</a:t>
            </a:r>
            <a:r>
              <a:rPr lang="en-US" altLang="zh-CN" sz="2400" dirty="0">
                <a:solidFill>
                  <a:schemeClr val="bg2">
                    <a:lumMod val="50000"/>
                  </a:schemeClr>
                </a:solidFill>
                <a:latin typeface="+mn-ea"/>
              </a:rPr>
              <a:t>QQ</a:t>
            </a:r>
            <a:r>
              <a:rPr lang="zh-CN" altLang="en-US" sz="2400" dirty="0">
                <a:solidFill>
                  <a:schemeClr val="bg2">
                    <a:lumMod val="50000"/>
                  </a:schemeClr>
                </a:solidFill>
                <a:latin typeface="+mn-ea"/>
              </a:rPr>
              <a:t>群寻找相关劳动合同模板或相关单位的合同，进行</a:t>
            </a:r>
            <a:r>
              <a:rPr lang="zh-CN" altLang="en-US" sz="2400" dirty="0">
                <a:solidFill>
                  <a:srgbClr val="FF0000"/>
                </a:solidFill>
                <a:latin typeface="+mn-ea"/>
              </a:rPr>
              <a:t>填写、盖章</a:t>
            </a:r>
            <a:r>
              <a:rPr lang="zh-CN" altLang="en-US" sz="2400" dirty="0">
                <a:solidFill>
                  <a:schemeClr val="bg2">
                    <a:lumMod val="50000"/>
                  </a:schemeClr>
                </a:solidFill>
                <a:latin typeface="+mn-ea"/>
              </a:rPr>
              <a:t>并上传</a:t>
            </a:r>
          </a:p>
        </p:txBody>
      </p:sp>
      <p:sp>
        <p:nvSpPr>
          <p:cNvPr id="15" name="文本框 1"/>
          <p:cNvSpPr txBox="1"/>
          <p:nvPr/>
        </p:nvSpPr>
        <p:spPr>
          <a:xfrm>
            <a:off x="1269515" y="338172"/>
            <a:ext cx="9376742" cy="825419"/>
          </a:xfrm>
          <a:prstGeom prst="rect">
            <a:avLst/>
          </a:prstGeom>
          <a:noFill/>
        </p:spPr>
        <p:txBody>
          <a:bodyPr wrap="square" rtlCol="0">
            <a:spAutoFit/>
          </a:bodyPr>
          <a:lstStyle/>
          <a:p>
            <a:pPr>
              <a:lnSpc>
                <a:spcPct val="150000"/>
              </a:lnSpc>
            </a:pPr>
            <a:r>
              <a:rPr lang="zh-CN" altLang="en-US" sz="3600" b="1" dirty="0">
                <a:solidFill>
                  <a:srgbClr val="0070C0"/>
                </a:solidFill>
                <a:latin typeface="+mn-ea"/>
              </a:rPr>
              <a:t>选择劳动合同形式上传就业材料的相关要求：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6"/>
          <p:cNvGrpSpPr/>
          <p:nvPr/>
        </p:nvGrpSpPr>
        <p:grpSpPr>
          <a:xfrm>
            <a:off x="26603" y="6032500"/>
            <a:ext cx="12165397" cy="825500"/>
            <a:chOff x="115503" y="5866901"/>
            <a:chExt cx="13716002" cy="945530"/>
          </a:xfrm>
        </p:grpSpPr>
        <p:pic>
          <p:nvPicPr>
            <p:cNvPr id="209717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grpSp>
        <p:nvGrpSpPr>
          <p:cNvPr id="10" name="组合 6"/>
          <p:cNvGrpSpPr/>
          <p:nvPr/>
        </p:nvGrpSpPr>
        <p:grpSpPr>
          <a:xfrm rot="10800000">
            <a:off x="-46653" y="36936"/>
            <a:ext cx="12165397" cy="825500"/>
            <a:chOff x="115503" y="5866901"/>
            <a:chExt cx="13716002" cy="945530"/>
          </a:xfrm>
        </p:grpSpPr>
        <p:pic>
          <p:nvPicPr>
            <p:cNvPr id="11"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2" name="文本框 1">
            <a:extLst>
              <a:ext uri="{FF2B5EF4-FFF2-40B4-BE49-F238E27FC236}">
                <a16:creationId xmlns:a16="http://schemas.microsoft.com/office/drawing/2014/main" id="{E08CC8AD-BBFE-2EFA-DBC3-A0A63FB82293}"/>
              </a:ext>
            </a:extLst>
          </p:cNvPr>
          <p:cNvSpPr txBox="1"/>
          <p:nvPr/>
        </p:nvSpPr>
        <p:spPr>
          <a:xfrm>
            <a:off x="1269515" y="338172"/>
            <a:ext cx="9376742" cy="825419"/>
          </a:xfrm>
          <a:prstGeom prst="rect">
            <a:avLst/>
          </a:prstGeom>
          <a:noFill/>
        </p:spPr>
        <p:txBody>
          <a:bodyPr wrap="square" rtlCol="0">
            <a:spAutoFit/>
          </a:bodyPr>
          <a:lstStyle/>
          <a:p>
            <a:pPr>
              <a:lnSpc>
                <a:spcPct val="150000"/>
              </a:lnSpc>
            </a:pPr>
            <a:r>
              <a:rPr lang="zh-CN" altLang="en-US" sz="3600" b="1" dirty="0">
                <a:solidFill>
                  <a:srgbClr val="0070C0"/>
                </a:solidFill>
                <a:latin typeface="+mn-ea"/>
              </a:rPr>
              <a:t>选择劳动合同形式上传就业材料的相关要求：</a:t>
            </a:r>
          </a:p>
        </p:txBody>
      </p:sp>
      <p:sp>
        <p:nvSpPr>
          <p:cNvPr id="3" name="文本框 1">
            <a:extLst>
              <a:ext uri="{FF2B5EF4-FFF2-40B4-BE49-F238E27FC236}">
                <a16:creationId xmlns:a16="http://schemas.microsoft.com/office/drawing/2014/main" id="{36562E25-C527-7717-6F0B-54C80E2A0E5D}"/>
              </a:ext>
            </a:extLst>
          </p:cNvPr>
          <p:cNvSpPr txBox="1"/>
          <p:nvPr/>
        </p:nvSpPr>
        <p:spPr>
          <a:xfrm>
            <a:off x="653818" y="952624"/>
            <a:ext cx="9376742" cy="662554"/>
          </a:xfrm>
          <a:prstGeom prst="rect">
            <a:avLst/>
          </a:prstGeom>
          <a:noFill/>
        </p:spPr>
        <p:txBody>
          <a:bodyPr wrap="square" rtlCol="0">
            <a:spAutoFit/>
          </a:bodyPr>
          <a:lstStyle/>
          <a:p>
            <a:pPr>
              <a:lnSpc>
                <a:spcPct val="150000"/>
              </a:lnSpc>
            </a:pPr>
            <a:r>
              <a:rPr lang="zh-CN" altLang="en-US" sz="2800" b="1" dirty="0">
                <a:solidFill>
                  <a:srgbClr val="0070C0"/>
                </a:solidFill>
                <a:latin typeface="+mn-ea"/>
              </a:rPr>
              <a:t>注意事项：</a:t>
            </a:r>
          </a:p>
        </p:txBody>
      </p:sp>
      <p:sp>
        <p:nvSpPr>
          <p:cNvPr id="4" name="文本框 3">
            <a:extLst>
              <a:ext uri="{FF2B5EF4-FFF2-40B4-BE49-F238E27FC236}">
                <a16:creationId xmlns:a16="http://schemas.microsoft.com/office/drawing/2014/main" id="{A55C820A-A6F4-91B4-595A-144EE313FEAC}"/>
              </a:ext>
            </a:extLst>
          </p:cNvPr>
          <p:cNvSpPr txBox="1"/>
          <p:nvPr/>
        </p:nvSpPr>
        <p:spPr>
          <a:xfrm>
            <a:off x="567251" y="1516953"/>
            <a:ext cx="10781270" cy="4816703"/>
          </a:xfrm>
          <a:prstGeom prst="rect">
            <a:avLst/>
          </a:prstGeom>
          <a:noFill/>
        </p:spPr>
        <p:txBody>
          <a:bodyPr wrap="square" rtlCol="0">
            <a:spAutoFit/>
          </a:bodyPr>
          <a:lstStyle/>
          <a:p>
            <a:r>
              <a:rPr lang="en-US" altLang="zh-CN" sz="2800" b="1" dirty="0">
                <a:solidFill>
                  <a:schemeClr val="accent1">
                    <a:lumMod val="75000"/>
                  </a:schemeClr>
                </a:solidFill>
              </a:rPr>
              <a:t>1</a:t>
            </a:r>
            <a:r>
              <a:rPr lang="zh-CN" altLang="en-US" sz="2800" b="1" dirty="0">
                <a:solidFill>
                  <a:schemeClr val="accent1">
                    <a:lumMod val="75000"/>
                  </a:schemeClr>
                </a:solidFill>
              </a:rPr>
              <a:t>、单位盖章请确保是</a:t>
            </a:r>
            <a:r>
              <a:rPr lang="zh-CN" altLang="en-US" sz="2800" b="1" dirty="0">
                <a:solidFill>
                  <a:srgbClr val="FF0000"/>
                </a:solidFill>
              </a:rPr>
              <a:t>单位公章或者单位合同章</a:t>
            </a:r>
            <a:r>
              <a:rPr lang="zh-CN" altLang="en-US" sz="2800" b="1" dirty="0">
                <a:solidFill>
                  <a:schemeClr val="accent1">
                    <a:lumMod val="75000"/>
                  </a:schemeClr>
                </a:solidFill>
              </a:rPr>
              <a:t>，其他类型章无效！！！实习合同、见习合同或试用期合同均无效！！！</a:t>
            </a:r>
            <a:endParaRPr lang="en-US" altLang="zh-CN" sz="2800" b="1" dirty="0">
              <a:solidFill>
                <a:schemeClr val="accent1">
                  <a:lumMod val="75000"/>
                </a:schemeClr>
              </a:solidFill>
            </a:endParaRPr>
          </a:p>
          <a:p>
            <a:endParaRPr lang="en-US" altLang="zh-CN" sz="2800" b="1" dirty="0">
              <a:solidFill>
                <a:schemeClr val="accent1">
                  <a:lumMod val="75000"/>
                </a:schemeClr>
              </a:solidFill>
            </a:endParaRPr>
          </a:p>
          <a:p>
            <a:r>
              <a:rPr lang="en-US" altLang="zh-CN" sz="2800" b="1" dirty="0">
                <a:solidFill>
                  <a:schemeClr val="accent1">
                    <a:lumMod val="75000"/>
                  </a:schemeClr>
                </a:solidFill>
              </a:rPr>
              <a:t>2</a:t>
            </a:r>
            <a:r>
              <a:rPr lang="zh-CN" altLang="en-US" sz="2800" b="1" dirty="0">
                <a:solidFill>
                  <a:schemeClr val="accent1">
                    <a:lumMod val="75000"/>
                  </a:schemeClr>
                </a:solidFill>
              </a:rPr>
              <a:t>、请上传如上所示，类似的</a:t>
            </a:r>
            <a:r>
              <a:rPr lang="zh-CN" altLang="en-US" sz="2800" b="1" dirty="0">
                <a:solidFill>
                  <a:srgbClr val="FF0000"/>
                </a:solidFill>
              </a:rPr>
              <a:t>签字盖章的劳动合同照片</a:t>
            </a:r>
            <a:r>
              <a:rPr lang="en-US" altLang="zh-CN" sz="2800" b="1" dirty="0">
                <a:solidFill>
                  <a:srgbClr val="FF0000"/>
                </a:solidFill>
              </a:rPr>
              <a:t>,</a:t>
            </a:r>
            <a:r>
              <a:rPr lang="zh-CN" altLang="en-US" sz="2800" b="1" dirty="0">
                <a:solidFill>
                  <a:srgbClr val="FF0000"/>
                </a:solidFill>
              </a:rPr>
              <a:t>包括劳动合同中间页，不要上传</a:t>
            </a:r>
            <a:r>
              <a:rPr lang="en-US" altLang="zh-CN" sz="2800" b="1" dirty="0">
                <a:solidFill>
                  <a:srgbClr val="FF0000"/>
                </a:solidFill>
              </a:rPr>
              <a:t>PDF</a:t>
            </a:r>
            <a:r>
              <a:rPr lang="zh-CN" altLang="en-US" sz="2800" b="1" dirty="0">
                <a:solidFill>
                  <a:srgbClr val="FF0000"/>
                </a:solidFill>
              </a:rPr>
              <a:t>或</a:t>
            </a:r>
            <a:r>
              <a:rPr lang="en-US" altLang="zh-CN" sz="2800" b="1" dirty="0">
                <a:solidFill>
                  <a:srgbClr val="FF0000"/>
                </a:solidFill>
              </a:rPr>
              <a:t>Word</a:t>
            </a:r>
            <a:r>
              <a:rPr lang="zh-CN" altLang="en-US" sz="2800" b="1" dirty="0">
                <a:solidFill>
                  <a:srgbClr val="FF0000"/>
                </a:solidFill>
              </a:rPr>
              <a:t>，保证图片清晰可见</a:t>
            </a:r>
            <a:r>
              <a:rPr lang="zh-CN" altLang="en-US" sz="2800" b="1" dirty="0">
                <a:solidFill>
                  <a:schemeClr val="accent1">
                    <a:lumMod val="75000"/>
                  </a:schemeClr>
                </a:solidFill>
              </a:rPr>
              <a:t>！！！</a:t>
            </a:r>
            <a:endParaRPr lang="en-US" altLang="zh-CN" sz="2800" b="1" dirty="0">
              <a:solidFill>
                <a:schemeClr val="accent1">
                  <a:lumMod val="75000"/>
                </a:schemeClr>
              </a:solidFill>
            </a:endParaRPr>
          </a:p>
          <a:p>
            <a:endParaRPr lang="en-US" altLang="zh-CN" sz="2800" b="1" dirty="0">
              <a:solidFill>
                <a:schemeClr val="accent1">
                  <a:lumMod val="75000"/>
                </a:schemeClr>
              </a:solidFill>
            </a:endParaRPr>
          </a:p>
          <a:p>
            <a:r>
              <a:rPr lang="en-US" altLang="zh-CN" sz="2800" b="1" dirty="0">
                <a:solidFill>
                  <a:schemeClr val="accent1">
                    <a:lumMod val="75000"/>
                  </a:schemeClr>
                </a:solidFill>
              </a:rPr>
              <a:t>3</a:t>
            </a:r>
            <a:r>
              <a:rPr lang="zh-CN" altLang="en-US" sz="2800" b="1" dirty="0">
                <a:solidFill>
                  <a:schemeClr val="accent1">
                    <a:lumMod val="75000"/>
                  </a:schemeClr>
                </a:solidFill>
              </a:rPr>
              <a:t>、劳动合同签约</a:t>
            </a:r>
            <a:r>
              <a:rPr lang="zh-CN" altLang="en-US" sz="2800" b="1" dirty="0">
                <a:solidFill>
                  <a:srgbClr val="FF0000"/>
                </a:solidFill>
              </a:rPr>
              <a:t>时间正常应在</a:t>
            </a:r>
            <a:r>
              <a:rPr lang="en-US" altLang="zh-CN" sz="2800" b="1" dirty="0">
                <a:solidFill>
                  <a:srgbClr val="FF0000"/>
                </a:solidFill>
              </a:rPr>
              <a:t>6</a:t>
            </a:r>
            <a:r>
              <a:rPr lang="zh-CN" altLang="en-US" sz="2800" b="1" dirty="0">
                <a:solidFill>
                  <a:srgbClr val="FF0000"/>
                </a:solidFill>
              </a:rPr>
              <a:t>个月以上，如</a:t>
            </a:r>
            <a:r>
              <a:rPr lang="en-US" altLang="zh-CN" sz="2800" b="1" dirty="0">
                <a:solidFill>
                  <a:srgbClr val="FF0000"/>
                </a:solidFill>
              </a:rPr>
              <a:t>2025</a:t>
            </a:r>
            <a:r>
              <a:rPr lang="zh-CN" altLang="en-US" sz="2800" b="1" dirty="0">
                <a:solidFill>
                  <a:srgbClr val="FF0000"/>
                </a:solidFill>
              </a:rPr>
              <a:t>年</a:t>
            </a:r>
            <a:r>
              <a:rPr lang="en-US" altLang="zh-CN" sz="2800" b="1" dirty="0">
                <a:solidFill>
                  <a:srgbClr val="FF0000"/>
                </a:solidFill>
              </a:rPr>
              <a:t>7</a:t>
            </a:r>
            <a:r>
              <a:rPr lang="zh-CN" altLang="en-US" sz="2800" b="1" dirty="0">
                <a:solidFill>
                  <a:srgbClr val="FF0000"/>
                </a:solidFill>
              </a:rPr>
              <a:t>月</a:t>
            </a:r>
            <a:r>
              <a:rPr lang="en-US" altLang="zh-CN" sz="2800" b="1" dirty="0">
                <a:solidFill>
                  <a:srgbClr val="FF0000"/>
                </a:solidFill>
              </a:rPr>
              <a:t>1</a:t>
            </a:r>
            <a:r>
              <a:rPr lang="zh-CN" altLang="en-US" sz="2800" b="1" dirty="0">
                <a:solidFill>
                  <a:srgbClr val="FF0000"/>
                </a:solidFill>
              </a:rPr>
              <a:t>日</a:t>
            </a:r>
            <a:r>
              <a:rPr lang="en-US" altLang="zh-CN" sz="2800" b="1" dirty="0">
                <a:solidFill>
                  <a:srgbClr val="FF0000"/>
                </a:solidFill>
              </a:rPr>
              <a:t>-2025</a:t>
            </a:r>
            <a:r>
              <a:rPr lang="zh-CN" altLang="en-US" sz="2800" b="1" dirty="0">
                <a:solidFill>
                  <a:srgbClr val="FF0000"/>
                </a:solidFill>
              </a:rPr>
              <a:t>年</a:t>
            </a:r>
            <a:r>
              <a:rPr lang="en-US" altLang="zh-CN" sz="2800" b="1" dirty="0">
                <a:solidFill>
                  <a:srgbClr val="FF0000"/>
                </a:solidFill>
              </a:rPr>
              <a:t>12</a:t>
            </a:r>
            <a:r>
              <a:rPr lang="zh-CN" altLang="en-US" sz="2800" b="1" dirty="0">
                <a:solidFill>
                  <a:srgbClr val="FF0000"/>
                </a:solidFill>
              </a:rPr>
              <a:t>月</a:t>
            </a:r>
            <a:r>
              <a:rPr lang="en-US" altLang="zh-CN" sz="2800" b="1" dirty="0">
                <a:solidFill>
                  <a:srgbClr val="FF0000"/>
                </a:solidFill>
              </a:rPr>
              <a:t>31</a:t>
            </a:r>
            <a:r>
              <a:rPr lang="zh-CN" altLang="en-US" sz="2800" b="1" dirty="0">
                <a:solidFill>
                  <a:srgbClr val="FF0000"/>
                </a:solidFill>
              </a:rPr>
              <a:t>日</a:t>
            </a:r>
            <a:r>
              <a:rPr lang="zh-CN" altLang="en-US" sz="2800" b="1" dirty="0">
                <a:solidFill>
                  <a:schemeClr val="accent1">
                    <a:lumMod val="75000"/>
                  </a:schemeClr>
                </a:solidFill>
              </a:rPr>
              <a:t>。</a:t>
            </a:r>
            <a:endParaRPr lang="en-US" altLang="zh-CN" sz="2800" b="1" dirty="0">
              <a:solidFill>
                <a:schemeClr val="accent1">
                  <a:lumMod val="75000"/>
                </a:schemeClr>
              </a:solidFill>
            </a:endParaRPr>
          </a:p>
          <a:p>
            <a:endParaRPr lang="en-US" altLang="zh-CN" sz="1100" b="1" dirty="0"/>
          </a:p>
          <a:p>
            <a:endParaRPr lang="en-US" altLang="zh-CN" sz="2400" b="1" dirty="0"/>
          </a:p>
          <a:p>
            <a:r>
              <a:rPr lang="zh-CN" altLang="en-US" sz="2400" b="1" dirty="0"/>
              <a:t>不符合要求的就业材料也会退回，请上传正确有效的就业材料，避免来回退回耽误自己时间！！！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EB52-A479-732F-B998-BC047DB26EF5}"/>
            </a:ext>
          </a:extLst>
        </p:cNvPr>
        <p:cNvGrpSpPr/>
        <p:nvPr/>
      </p:nvGrpSpPr>
      <p:grpSpPr>
        <a:xfrm>
          <a:off x="0" y="0"/>
          <a:ext cx="0" cy="0"/>
          <a:chOff x="0" y="0"/>
          <a:chExt cx="0" cy="0"/>
        </a:xfrm>
      </p:grpSpPr>
      <p:sp>
        <p:nvSpPr>
          <p:cNvPr id="1048653" name="文本框 3">
            <a:extLst>
              <a:ext uri="{FF2B5EF4-FFF2-40B4-BE49-F238E27FC236}">
                <a16:creationId xmlns:a16="http://schemas.microsoft.com/office/drawing/2014/main" id="{AD6ED808-2E15-AB21-DA1B-2DA620FEA51F}"/>
              </a:ext>
            </a:extLst>
          </p:cNvPr>
          <p:cNvSpPr txBox="1"/>
          <p:nvPr/>
        </p:nvSpPr>
        <p:spPr>
          <a:xfrm>
            <a:off x="511728" y="887123"/>
            <a:ext cx="11543251" cy="5078313"/>
          </a:xfrm>
          <a:prstGeom prst="rect">
            <a:avLst/>
          </a:prstGeom>
          <a:noFill/>
        </p:spPr>
        <p:txBody>
          <a:bodyPr wrap="square">
            <a:spAutoFit/>
            <a:scene3d>
              <a:camera prst="orthographicFront"/>
              <a:lightRig rig="threePt" dir="t"/>
            </a:scene3d>
            <a:sp3d contourW="12700"/>
          </a:bodyPr>
          <a:lstStyle/>
          <a:p>
            <a:pPr algn="l"/>
            <a:r>
              <a:rPr lang="zh-CN" altLang="en-US" sz="3200" b="1" i="0" u="none" strike="noStrike" baseline="0" dirty="0">
                <a:solidFill>
                  <a:srgbClr val="0070C0"/>
                </a:solidFill>
                <a:latin typeface="+mn-ea"/>
              </a:rPr>
              <a:t>在</a:t>
            </a:r>
            <a:r>
              <a:rPr lang="zh-CN" altLang="en-US" sz="3200" b="1" i="0" u="none" strike="noStrike" baseline="0" dirty="0">
                <a:solidFill>
                  <a:srgbClr val="FF0000"/>
                </a:solidFill>
                <a:latin typeface="+mn-ea"/>
              </a:rPr>
              <a:t>就业信息上报</a:t>
            </a:r>
            <a:r>
              <a:rPr lang="zh-CN" altLang="en-US" sz="3200" b="1" i="0" u="none" strike="noStrike" baseline="0" dirty="0">
                <a:solidFill>
                  <a:srgbClr val="0070C0"/>
                </a:solidFill>
                <a:latin typeface="+mn-ea"/>
              </a:rPr>
              <a:t>页面，输入用人单位、档案等相关信息后，点击“提交”，提交成功后等待学校审核。</a:t>
            </a:r>
          </a:p>
          <a:p>
            <a:pPr algn="l"/>
            <a:r>
              <a:rPr lang="zh-CN" altLang="en-US" sz="3200" b="1" i="0" u="none" strike="noStrike" baseline="0" dirty="0">
                <a:solidFill>
                  <a:srgbClr val="0070C0"/>
                </a:solidFill>
                <a:latin typeface="+mn-ea"/>
              </a:rPr>
              <a:t>若用人单位与您是网上签约的，则签约成功后，系统会自动生成就业方案，您需要在“</a:t>
            </a:r>
            <a:r>
              <a:rPr lang="zh-CN" altLang="en-US" sz="3200" b="1" i="0" u="none" strike="noStrike" baseline="0" dirty="0">
                <a:solidFill>
                  <a:srgbClr val="FF0000"/>
                </a:solidFill>
                <a:latin typeface="+mn-ea"/>
              </a:rPr>
              <a:t>就业手续</a:t>
            </a:r>
            <a:r>
              <a:rPr lang="en-US" altLang="zh-CN" sz="3200" b="1" i="0" u="none" strike="noStrike" baseline="0" dirty="0">
                <a:solidFill>
                  <a:srgbClr val="FF0000"/>
                </a:solidFill>
                <a:latin typeface="+mn-ea"/>
              </a:rPr>
              <a:t>-&gt;</a:t>
            </a:r>
            <a:r>
              <a:rPr lang="zh-CN" altLang="en-US" sz="3200" b="1" i="0" u="none" strike="noStrike" baseline="0" dirty="0">
                <a:solidFill>
                  <a:srgbClr val="FF0000"/>
                </a:solidFill>
                <a:latin typeface="+mn-ea"/>
              </a:rPr>
              <a:t>就业信息上报</a:t>
            </a:r>
            <a:r>
              <a:rPr lang="zh-CN" altLang="en-US" sz="3200" b="1" i="0" u="none" strike="noStrike" baseline="0" dirty="0">
                <a:solidFill>
                  <a:srgbClr val="0070C0"/>
                </a:solidFill>
                <a:latin typeface="+mn-ea"/>
              </a:rPr>
              <a:t>”中确认，信息无误则“提交”；信息有误且允许修改项，则直接修改后提交；</a:t>
            </a:r>
            <a:r>
              <a:rPr lang="zh-CN" altLang="en-US" sz="3200" b="1" i="0" u="none" strike="noStrike" baseline="0" dirty="0">
                <a:solidFill>
                  <a:srgbClr val="FF0000"/>
                </a:solidFill>
                <a:latin typeface="+mn-ea"/>
              </a:rPr>
              <a:t>若信息有误但无法修改项</a:t>
            </a:r>
            <a:r>
              <a:rPr lang="zh-CN" altLang="en-US" sz="3200" b="1" i="0" u="none" strike="noStrike" baseline="0" dirty="0">
                <a:solidFill>
                  <a:srgbClr val="0070C0"/>
                </a:solidFill>
                <a:latin typeface="+mn-ea"/>
              </a:rPr>
              <a:t>，则联系</a:t>
            </a:r>
            <a:r>
              <a:rPr lang="zh-CN" altLang="en-US" sz="3200" b="1" i="0" u="none" strike="noStrike" baseline="0" dirty="0">
                <a:solidFill>
                  <a:srgbClr val="FF0000"/>
                </a:solidFill>
                <a:latin typeface="+mn-ea"/>
              </a:rPr>
              <a:t>学院老师</a:t>
            </a:r>
            <a:r>
              <a:rPr lang="zh-CN" altLang="en-US" sz="3200" b="1" i="0" u="none" strike="noStrike" baseline="0" dirty="0">
                <a:solidFill>
                  <a:srgbClr val="0070C0"/>
                </a:solidFill>
                <a:latin typeface="+mn-ea"/>
              </a:rPr>
              <a:t>修改。</a:t>
            </a:r>
            <a:endParaRPr lang="en-US" altLang="zh-CN" sz="3200" b="1" i="0" u="none" strike="noStrike" baseline="0" dirty="0">
              <a:solidFill>
                <a:srgbClr val="0070C0"/>
              </a:solidFill>
              <a:latin typeface="+mn-ea"/>
            </a:endParaRPr>
          </a:p>
          <a:p>
            <a:pPr algn="l"/>
            <a:endParaRPr lang="zh-CN" altLang="en-US" sz="2400" b="1" i="0" u="none" strike="noStrike" baseline="0" dirty="0">
              <a:solidFill>
                <a:srgbClr val="0070C0"/>
              </a:solidFill>
              <a:latin typeface="+mn-ea"/>
            </a:endParaRPr>
          </a:p>
          <a:p>
            <a:pPr algn="l"/>
            <a:r>
              <a:rPr lang="zh-CN" altLang="en-US" sz="3600" b="1" i="0" u="none" strike="noStrike" baseline="0" dirty="0">
                <a:solidFill>
                  <a:srgbClr val="0070C0"/>
                </a:solidFill>
                <a:latin typeface="+mn-ea"/>
              </a:rPr>
              <a:t>常见问题处理：</a:t>
            </a:r>
          </a:p>
          <a:p>
            <a:pPr algn="l"/>
            <a:r>
              <a:rPr lang="zh-CN" altLang="en-US" sz="3600" b="1" i="0" u="none" strike="noStrike" baseline="0" dirty="0">
                <a:solidFill>
                  <a:srgbClr val="0070C0"/>
                </a:solidFill>
                <a:latin typeface="+mn-ea"/>
              </a:rPr>
              <a:t>填报</a:t>
            </a:r>
            <a:r>
              <a:rPr lang="en-US" altLang="zh-CN" sz="3600" b="1" i="0" u="none" strike="noStrike" baseline="0" dirty="0">
                <a:solidFill>
                  <a:srgbClr val="0070C0"/>
                </a:solidFill>
                <a:latin typeface="+mn-ea"/>
              </a:rPr>
              <a:t>– </a:t>
            </a:r>
            <a:r>
              <a:rPr lang="zh-CN" altLang="en-US" sz="3600" b="1" i="0" u="none" strike="noStrike" baseline="0" dirty="0">
                <a:solidFill>
                  <a:srgbClr val="0070C0"/>
                </a:solidFill>
                <a:latin typeface="+mn-ea"/>
              </a:rPr>
              <a:t>按要求填报就业数据，若不存在就业方案，且审核状态为待审核或审核退回时，页面内容可编辑。</a:t>
            </a:r>
          </a:p>
        </p:txBody>
      </p:sp>
      <p:grpSp>
        <p:nvGrpSpPr>
          <p:cNvPr id="48" name="组合 6">
            <a:extLst>
              <a:ext uri="{FF2B5EF4-FFF2-40B4-BE49-F238E27FC236}">
                <a16:creationId xmlns:a16="http://schemas.microsoft.com/office/drawing/2014/main" id="{C81A7F09-104F-F531-8010-2669A82C75E7}"/>
              </a:ext>
            </a:extLst>
          </p:cNvPr>
          <p:cNvGrpSpPr/>
          <p:nvPr/>
        </p:nvGrpSpPr>
        <p:grpSpPr>
          <a:xfrm>
            <a:off x="26603" y="6032500"/>
            <a:ext cx="12165397" cy="825500"/>
            <a:chOff x="115503" y="5866901"/>
            <a:chExt cx="13716002" cy="945530"/>
          </a:xfrm>
        </p:grpSpPr>
        <p:pic>
          <p:nvPicPr>
            <p:cNvPr id="2097179" name="图片 4">
              <a:extLst>
                <a:ext uri="{FF2B5EF4-FFF2-40B4-BE49-F238E27FC236}">
                  <a16:creationId xmlns:a16="http://schemas.microsoft.com/office/drawing/2014/main" id="{ED674A79-8A39-0139-7697-643B65F8D448}"/>
                </a:ext>
              </a:extLst>
            </p:cNvPr>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80" name="图片 5">
              <a:extLst>
                <a:ext uri="{FF2B5EF4-FFF2-40B4-BE49-F238E27FC236}">
                  <a16:creationId xmlns:a16="http://schemas.microsoft.com/office/drawing/2014/main" id="{632B121D-23B6-900F-B87F-658B5273EB52}"/>
                </a:ext>
              </a:extLst>
            </p:cNvPr>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grpSp>
        <p:nvGrpSpPr>
          <p:cNvPr id="10" name="组合 6">
            <a:extLst>
              <a:ext uri="{FF2B5EF4-FFF2-40B4-BE49-F238E27FC236}">
                <a16:creationId xmlns:a16="http://schemas.microsoft.com/office/drawing/2014/main" id="{83DF927E-5CC8-23E4-B1DA-EAB3FC505D31}"/>
              </a:ext>
            </a:extLst>
          </p:cNvPr>
          <p:cNvGrpSpPr/>
          <p:nvPr/>
        </p:nvGrpSpPr>
        <p:grpSpPr>
          <a:xfrm rot="10800000">
            <a:off x="-46653" y="36936"/>
            <a:ext cx="12165397" cy="825500"/>
            <a:chOff x="115503" y="5866901"/>
            <a:chExt cx="13716002" cy="945530"/>
          </a:xfrm>
        </p:grpSpPr>
        <p:pic>
          <p:nvPicPr>
            <p:cNvPr id="11" name="图片 4">
              <a:extLst>
                <a:ext uri="{FF2B5EF4-FFF2-40B4-BE49-F238E27FC236}">
                  <a16:creationId xmlns:a16="http://schemas.microsoft.com/office/drawing/2014/main" id="{CF6A982F-0516-3728-9023-1617DEF43484}"/>
                </a:ext>
              </a:extLst>
            </p:cNvPr>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a:extLst>
                <a:ext uri="{FF2B5EF4-FFF2-40B4-BE49-F238E27FC236}">
                  <a16:creationId xmlns:a16="http://schemas.microsoft.com/office/drawing/2014/main" id="{044DA8F4-0315-890A-C945-3739A58583F0}"/>
                </a:ext>
              </a:extLst>
            </p:cNvPr>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extLst>
      <p:ext uri="{BB962C8B-B14F-4D97-AF65-F5344CB8AC3E}">
        <p14:creationId xmlns:p14="http://schemas.microsoft.com/office/powerpoint/2010/main" val="56809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图片 4"/>
          <p:cNvPicPr>
            <a:picLocks noChangeAspect="1"/>
          </p:cNvPicPr>
          <p:nvPr/>
        </p:nvPicPr>
        <p:blipFill rotWithShape="1">
          <a:blip r:embed="rId2" cstate="print"/>
          <a:srcRect/>
          <a:stretch>
            <a:fillRect/>
          </a:stretch>
        </p:blipFill>
        <p:spPr>
          <a:xfrm>
            <a:off x="-522092" y="61553"/>
            <a:ext cx="2805161" cy="6858000"/>
          </a:xfrm>
          <a:prstGeom prst="rect">
            <a:avLst/>
          </a:prstGeom>
        </p:spPr>
      </p:pic>
      <p:pic>
        <p:nvPicPr>
          <p:cNvPr id="2097173" name="图片 5"/>
          <p:cNvPicPr>
            <a:picLocks noChangeAspect="1"/>
          </p:cNvPicPr>
          <p:nvPr/>
        </p:nvPicPr>
        <p:blipFill rotWithShape="1">
          <a:blip r:embed="rId2" cstate="print"/>
          <a:srcRect/>
          <a:stretch>
            <a:fillRect/>
          </a:stretch>
        </p:blipFill>
        <p:spPr>
          <a:xfrm flipH="1">
            <a:off x="9632112" y="0"/>
            <a:ext cx="2805161" cy="6858000"/>
          </a:xfrm>
          <a:prstGeom prst="rect">
            <a:avLst/>
          </a:prstGeom>
        </p:spPr>
      </p:pic>
      <p:pic>
        <p:nvPicPr>
          <p:cNvPr id="2097174" name="图片 12"/>
          <p:cNvPicPr>
            <a:picLocks noChangeAspect="1"/>
          </p:cNvPicPr>
          <p:nvPr/>
        </p:nvPicPr>
        <p:blipFill rotWithShape="1">
          <a:blip r:embed="rId3" cstate="print"/>
          <a:srcRect/>
          <a:stretch>
            <a:fillRect/>
          </a:stretch>
        </p:blipFill>
        <p:spPr>
          <a:xfrm>
            <a:off x="7514113" y="733213"/>
            <a:ext cx="1835701" cy="1765385"/>
          </a:xfrm>
          <a:prstGeom prst="rect">
            <a:avLst/>
          </a:prstGeom>
        </p:spPr>
      </p:pic>
      <p:pic>
        <p:nvPicPr>
          <p:cNvPr id="2097175" name="图片 14"/>
          <p:cNvPicPr>
            <a:picLocks noChangeAspect="1"/>
          </p:cNvPicPr>
          <p:nvPr/>
        </p:nvPicPr>
        <p:blipFill rotWithShape="1">
          <a:blip r:embed="rId4" cstate="print"/>
          <a:srcRect/>
          <a:stretch>
            <a:fillRect/>
          </a:stretch>
        </p:blipFill>
        <p:spPr>
          <a:xfrm rot="10249647" flipH="1">
            <a:off x="1286333" y="2498598"/>
            <a:ext cx="1245259" cy="818674"/>
          </a:xfrm>
          <a:prstGeom prst="rect">
            <a:avLst/>
          </a:prstGeom>
        </p:spPr>
      </p:pic>
      <p:sp>
        <p:nvSpPr>
          <p:cNvPr id="10" name="文本框 1"/>
          <p:cNvSpPr txBox="1"/>
          <p:nvPr/>
        </p:nvSpPr>
        <p:spPr>
          <a:xfrm>
            <a:off x="1621119" y="2641849"/>
            <a:ext cx="8672944" cy="769441"/>
          </a:xfrm>
          <a:prstGeom prst="rect">
            <a:avLst/>
          </a:prstGeom>
          <a:noFill/>
        </p:spPr>
        <p:txBody>
          <a:bodyPr wrap="square" rtlCol="0">
            <a:spAutoFit/>
          </a:bodyPr>
          <a:lstStyle/>
          <a:p>
            <a:r>
              <a:rPr lang="zh-CN" altLang="en-US" sz="4400" b="1" dirty="0">
                <a:solidFill>
                  <a:srgbClr val="0070C0"/>
                </a:solidFill>
                <a:latin typeface="+mn-ea"/>
              </a:rPr>
              <a:t>四、就业指导咨询较多的几个问题</a:t>
            </a:r>
            <a:endParaRPr lang="en-US" altLang="zh-CN" sz="4400" b="1" dirty="0">
              <a:solidFill>
                <a:srgbClr val="0070C0"/>
              </a:solidFill>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444859" y="1738323"/>
            <a:ext cx="10839450" cy="2676525"/>
          </a:xfrm>
          <a:prstGeom prst="rect">
            <a:avLst/>
          </a:prstGeom>
          <a:noFill/>
        </p:spPr>
        <p:txBody>
          <a:bodyPr wrap="square">
            <a:spAutoFit/>
            <a:scene3d>
              <a:camera prst="orthographicFront"/>
              <a:lightRig rig="threePt" dir="t"/>
            </a:scene3d>
            <a:sp3d contourW="12700"/>
          </a:bodyPr>
          <a:lstStyle/>
          <a:p>
            <a:pPr indent="457200">
              <a:lnSpc>
                <a:spcPct val="150000"/>
              </a:lnSpc>
            </a:pPr>
            <a:r>
              <a:rPr lang="zh-CN" altLang="en-US" sz="2800" dirty="0">
                <a:solidFill>
                  <a:schemeClr val="bg2">
                    <a:lumMod val="50000"/>
                  </a:schemeClr>
                </a:solidFill>
                <a:latin typeface="+mn-ea"/>
              </a:rPr>
              <a:t>就业系统计算成功上报需要经过</a:t>
            </a:r>
            <a:r>
              <a:rPr lang="zh-CN" altLang="en-US" sz="2800" dirty="0">
                <a:solidFill>
                  <a:srgbClr val="FF0000"/>
                </a:solidFill>
                <a:latin typeface="+mn-ea"/>
              </a:rPr>
              <a:t>学生提交、学院审核、学校审核</a:t>
            </a:r>
            <a:r>
              <a:rPr lang="zh-CN" altLang="en-US" sz="2800" dirty="0">
                <a:solidFill>
                  <a:schemeClr val="bg2">
                    <a:lumMod val="50000"/>
                  </a:schemeClr>
                </a:solidFill>
                <a:latin typeface="+mn-ea"/>
              </a:rPr>
              <a:t>三个步骤，全部完成，该学生的就业信息才能上报成功。</a:t>
            </a:r>
            <a:endParaRPr lang="en-US" altLang="zh-CN" sz="2800" dirty="0">
              <a:solidFill>
                <a:schemeClr val="bg2">
                  <a:lumMod val="50000"/>
                </a:schemeClr>
              </a:solidFill>
              <a:latin typeface="+mn-ea"/>
            </a:endParaRPr>
          </a:p>
          <a:p>
            <a:pPr indent="457200">
              <a:lnSpc>
                <a:spcPct val="150000"/>
              </a:lnSpc>
            </a:pPr>
            <a:r>
              <a:rPr lang="zh-CN" altLang="en-US" sz="2800" dirty="0">
                <a:solidFill>
                  <a:schemeClr val="bg2">
                    <a:lumMod val="50000"/>
                  </a:schemeClr>
                </a:solidFill>
                <a:latin typeface="+mn-ea"/>
              </a:rPr>
              <a:t>学生</a:t>
            </a:r>
            <a:r>
              <a:rPr lang="zh-CN" altLang="en-US" sz="2800" dirty="0">
                <a:solidFill>
                  <a:srgbClr val="FF0000"/>
                </a:solidFill>
                <a:latin typeface="+mn-ea"/>
              </a:rPr>
              <a:t>提交后</a:t>
            </a:r>
            <a:r>
              <a:rPr lang="en-US" altLang="zh-CN" sz="2800" dirty="0">
                <a:solidFill>
                  <a:srgbClr val="FF0000"/>
                </a:solidFill>
                <a:latin typeface="+mn-ea"/>
              </a:rPr>
              <a:t>3</a:t>
            </a:r>
            <a:r>
              <a:rPr lang="zh-CN" altLang="en-US" sz="2800" dirty="0">
                <a:solidFill>
                  <a:srgbClr val="FF0000"/>
                </a:solidFill>
                <a:latin typeface="+mn-ea"/>
              </a:rPr>
              <a:t>天内</a:t>
            </a:r>
            <a:r>
              <a:rPr lang="zh-CN" altLang="en-US" sz="2800" dirty="0">
                <a:solidFill>
                  <a:schemeClr val="bg2">
                    <a:lumMod val="50000"/>
                  </a:schemeClr>
                </a:solidFill>
                <a:latin typeface="+mn-ea"/>
              </a:rPr>
              <a:t>，需及时</a:t>
            </a:r>
            <a:r>
              <a:rPr lang="zh-CN" altLang="en-US" sz="2800" dirty="0">
                <a:solidFill>
                  <a:srgbClr val="FF0000"/>
                </a:solidFill>
                <a:latin typeface="+mn-ea"/>
              </a:rPr>
              <a:t>再打开网站</a:t>
            </a:r>
            <a:r>
              <a:rPr lang="zh-CN" altLang="en-US" sz="2800" dirty="0">
                <a:solidFill>
                  <a:schemeClr val="bg2">
                    <a:lumMod val="50000"/>
                  </a:schemeClr>
                </a:solidFill>
                <a:latin typeface="+mn-ea"/>
              </a:rPr>
              <a:t>关注自己的就业信息是否通过学院审核，</a:t>
            </a:r>
            <a:r>
              <a:rPr lang="zh-CN" altLang="en-US" sz="2800" dirty="0">
                <a:solidFill>
                  <a:srgbClr val="FF0000"/>
                </a:solidFill>
                <a:latin typeface="+mn-ea"/>
              </a:rPr>
              <a:t>没有通过的要及时查看退回原因并进行修改</a:t>
            </a:r>
            <a:r>
              <a:rPr lang="zh-CN" altLang="en-US" sz="2800" dirty="0">
                <a:solidFill>
                  <a:schemeClr val="bg2">
                    <a:lumMod val="50000"/>
                  </a:schemeClr>
                </a:solidFill>
                <a:latin typeface="+mn-ea"/>
              </a:rPr>
              <a:t>。</a:t>
            </a:r>
          </a:p>
        </p:txBody>
      </p:sp>
      <p:grpSp>
        <p:nvGrpSpPr>
          <p:cNvPr id="58" name="组合 6"/>
          <p:cNvGrpSpPr/>
          <p:nvPr/>
        </p:nvGrpSpPr>
        <p:grpSpPr>
          <a:xfrm>
            <a:off x="26603" y="5756988"/>
            <a:ext cx="12165397" cy="1101012"/>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373991" y="623685"/>
            <a:ext cx="11417416" cy="825419"/>
          </a:xfrm>
          <a:prstGeom prst="rect">
            <a:avLst/>
          </a:prstGeom>
          <a:noFill/>
        </p:spPr>
        <p:txBody>
          <a:bodyPr wrap="square" rtlCol="0">
            <a:spAutoFit/>
          </a:bodyPr>
          <a:lstStyle/>
          <a:p>
            <a:pPr>
              <a:lnSpc>
                <a:spcPct val="150000"/>
              </a:lnSpc>
            </a:pPr>
            <a:r>
              <a:rPr lang="en-US" altLang="zh-CN" sz="3600" b="1" dirty="0">
                <a:solidFill>
                  <a:srgbClr val="0070C0"/>
                </a:solidFill>
                <a:latin typeface="+mn-ea"/>
              </a:rPr>
              <a:t>1</a:t>
            </a:r>
            <a:r>
              <a:rPr lang="zh-CN" altLang="en-US" sz="3600" b="1" dirty="0">
                <a:solidFill>
                  <a:srgbClr val="0070C0"/>
                </a:solidFill>
                <a:latin typeface="+mn-ea"/>
              </a:rPr>
              <a:t>、都提交了为什么没有算成功上报？</a:t>
            </a:r>
          </a:p>
        </p:txBody>
      </p:sp>
      <p:grpSp>
        <p:nvGrpSpPr>
          <p:cNvPr id="7" name="组合 6"/>
          <p:cNvGrpSpPr/>
          <p:nvPr/>
        </p:nvGrpSpPr>
        <p:grpSpPr>
          <a:xfrm rot="10800000">
            <a:off x="26603" y="12587"/>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4" name="椭圆 3">
            <a:extLst>
              <a:ext uri="{FF2B5EF4-FFF2-40B4-BE49-F238E27FC236}">
                <a16:creationId xmlns:a16="http://schemas.microsoft.com/office/drawing/2014/main" id="{BFDED210-AC3A-464D-8101-9347000726AE}"/>
              </a:ext>
            </a:extLst>
          </p:cNvPr>
          <p:cNvSpPr/>
          <p:nvPr/>
        </p:nvSpPr>
        <p:spPr>
          <a:xfrm>
            <a:off x="1024128" y="4420069"/>
            <a:ext cx="10109606" cy="15710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solidFill>
                <a:srgbClr val="FF0000"/>
              </a:solidFill>
              <a:cs typeface="+mn-ea"/>
              <a:sym typeface="+mn-lt"/>
            </a:endParaRPr>
          </a:p>
        </p:txBody>
      </p:sp>
      <p:sp>
        <p:nvSpPr>
          <p:cNvPr id="5" name="文本框 4">
            <a:extLst>
              <a:ext uri="{FF2B5EF4-FFF2-40B4-BE49-F238E27FC236}">
                <a16:creationId xmlns:a16="http://schemas.microsoft.com/office/drawing/2014/main" id="{23F11608-954E-D8C0-1134-2DF545187165}"/>
              </a:ext>
            </a:extLst>
          </p:cNvPr>
          <p:cNvSpPr txBox="1"/>
          <p:nvPr/>
        </p:nvSpPr>
        <p:spPr>
          <a:xfrm>
            <a:off x="1364225" y="4969547"/>
            <a:ext cx="2242167" cy="523220"/>
          </a:xfrm>
          <a:prstGeom prst="rect">
            <a:avLst/>
          </a:prstGeom>
          <a:noFill/>
        </p:spPr>
        <p:txBody>
          <a:bodyPr wrap="square" rtlCol="0">
            <a:spAutoFit/>
          </a:bodyPr>
          <a:lstStyle/>
          <a:p>
            <a:r>
              <a:rPr lang="en-US" altLang="zh-CN" sz="2800" dirty="0"/>
              <a:t>01.</a:t>
            </a:r>
            <a:r>
              <a:rPr lang="zh-CN" altLang="en-US" sz="2800" dirty="0"/>
              <a:t>学生提交</a:t>
            </a:r>
          </a:p>
        </p:txBody>
      </p:sp>
      <p:sp>
        <p:nvSpPr>
          <p:cNvPr id="10" name="文本框 9">
            <a:extLst>
              <a:ext uri="{FF2B5EF4-FFF2-40B4-BE49-F238E27FC236}">
                <a16:creationId xmlns:a16="http://schemas.microsoft.com/office/drawing/2014/main" id="{8B291478-16D7-DCB2-A70A-3B4A1B6B93F7}"/>
              </a:ext>
            </a:extLst>
          </p:cNvPr>
          <p:cNvSpPr txBox="1"/>
          <p:nvPr/>
        </p:nvSpPr>
        <p:spPr>
          <a:xfrm>
            <a:off x="4988217" y="4969547"/>
            <a:ext cx="2242167" cy="523220"/>
          </a:xfrm>
          <a:prstGeom prst="rect">
            <a:avLst/>
          </a:prstGeom>
          <a:noFill/>
        </p:spPr>
        <p:txBody>
          <a:bodyPr wrap="square" rtlCol="0">
            <a:spAutoFit/>
          </a:bodyPr>
          <a:lstStyle/>
          <a:p>
            <a:r>
              <a:rPr lang="en-US" altLang="zh-CN" sz="2800" dirty="0"/>
              <a:t>02.</a:t>
            </a:r>
            <a:r>
              <a:rPr lang="zh-CN" altLang="en-US" sz="2800" dirty="0"/>
              <a:t>学院审核</a:t>
            </a:r>
          </a:p>
        </p:txBody>
      </p:sp>
      <p:sp>
        <p:nvSpPr>
          <p:cNvPr id="11" name="文本框 10">
            <a:extLst>
              <a:ext uri="{FF2B5EF4-FFF2-40B4-BE49-F238E27FC236}">
                <a16:creationId xmlns:a16="http://schemas.microsoft.com/office/drawing/2014/main" id="{10B1287A-9CE7-43F4-F3BB-5B03C2396319}"/>
              </a:ext>
            </a:extLst>
          </p:cNvPr>
          <p:cNvSpPr txBox="1"/>
          <p:nvPr/>
        </p:nvSpPr>
        <p:spPr>
          <a:xfrm>
            <a:off x="8433208" y="4969547"/>
            <a:ext cx="2242167" cy="523220"/>
          </a:xfrm>
          <a:prstGeom prst="rect">
            <a:avLst/>
          </a:prstGeom>
          <a:noFill/>
        </p:spPr>
        <p:txBody>
          <a:bodyPr wrap="square" rtlCol="0">
            <a:spAutoFit/>
          </a:bodyPr>
          <a:lstStyle/>
          <a:p>
            <a:r>
              <a:rPr lang="en-US" altLang="zh-CN" sz="2800" dirty="0"/>
              <a:t>03.</a:t>
            </a:r>
            <a:r>
              <a:rPr lang="zh-CN" altLang="en-US" sz="2800" dirty="0"/>
              <a:t>学校审核</a:t>
            </a:r>
          </a:p>
        </p:txBody>
      </p:sp>
      <p:sp>
        <p:nvSpPr>
          <p:cNvPr id="12" name="箭头: 右 11">
            <a:extLst>
              <a:ext uri="{FF2B5EF4-FFF2-40B4-BE49-F238E27FC236}">
                <a16:creationId xmlns:a16="http://schemas.microsoft.com/office/drawing/2014/main" id="{186D673D-B863-7FB7-61B4-2FF15F10859B}"/>
              </a:ext>
            </a:extLst>
          </p:cNvPr>
          <p:cNvSpPr/>
          <p:nvPr/>
        </p:nvSpPr>
        <p:spPr>
          <a:xfrm>
            <a:off x="3808100" y="50081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CB53484B-6190-A1E9-8885-9F6D8A3FAFF5}"/>
              </a:ext>
            </a:extLst>
          </p:cNvPr>
          <p:cNvSpPr/>
          <p:nvPr/>
        </p:nvSpPr>
        <p:spPr>
          <a:xfrm>
            <a:off x="7270313" y="497543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6"/>
          <p:cNvGrpSpPr/>
          <p:nvPr/>
        </p:nvGrpSpPr>
        <p:grpSpPr>
          <a:xfrm>
            <a:off x="26603" y="5756988"/>
            <a:ext cx="12165397" cy="1101012"/>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1048692" name="文本框 3"/>
          <p:cNvSpPr txBox="1"/>
          <p:nvPr/>
        </p:nvSpPr>
        <p:spPr>
          <a:xfrm>
            <a:off x="290100" y="1099591"/>
            <a:ext cx="11639045" cy="5151538"/>
          </a:xfrm>
          <a:prstGeom prst="rect">
            <a:avLst/>
          </a:prstGeom>
          <a:noFill/>
        </p:spPr>
        <p:txBody>
          <a:bodyPr wrap="square">
            <a:spAutoFit/>
            <a:scene3d>
              <a:camera prst="orthographicFront"/>
              <a:lightRig rig="threePt" dir="t"/>
            </a:scene3d>
            <a:sp3d contourW="12700"/>
          </a:bodyPr>
          <a:lstStyle/>
          <a:p>
            <a:pPr indent="457200">
              <a:lnSpc>
                <a:spcPct val="150000"/>
              </a:lnSpc>
            </a:pPr>
            <a:r>
              <a:rPr lang="zh-CN" altLang="en-US" dirty="0">
                <a:solidFill>
                  <a:schemeClr val="bg2">
                    <a:lumMod val="50000"/>
                  </a:schemeClr>
                </a:solidFill>
                <a:latin typeface="+mn-ea"/>
              </a:rPr>
              <a:t>学生可以在毕业去向中选择符合自身情况的选项，提交相应的就业材料即可。建议选择</a:t>
            </a:r>
            <a:r>
              <a:rPr lang="zh-CN" altLang="en-US" dirty="0">
                <a:solidFill>
                  <a:srgbClr val="FF0000"/>
                </a:solidFill>
                <a:latin typeface="+mn-ea"/>
              </a:rPr>
              <a:t>签就业协议形式就业</a:t>
            </a:r>
            <a:r>
              <a:rPr lang="zh-CN" altLang="en-US" dirty="0">
                <a:solidFill>
                  <a:schemeClr val="bg2">
                    <a:lumMod val="50000"/>
                  </a:schemeClr>
                </a:solidFill>
                <a:latin typeface="+mn-ea"/>
              </a:rPr>
              <a:t>或</a:t>
            </a:r>
            <a:r>
              <a:rPr lang="zh-CN" altLang="en-US" dirty="0">
                <a:solidFill>
                  <a:srgbClr val="FF0000"/>
                </a:solidFill>
                <a:latin typeface="+mn-ea"/>
              </a:rPr>
              <a:t>签劳动合同形式就业</a:t>
            </a:r>
            <a:r>
              <a:rPr lang="zh-CN" altLang="en-US" dirty="0">
                <a:solidFill>
                  <a:schemeClr val="bg2">
                    <a:lumMod val="50000"/>
                  </a:schemeClr>
                </a:solidFill>
                <a:latin typeface="+mn-ea"/>
              </a:rPr>
              <a:t>两种，提供合同或协议。选择</a:t>
            </a:r>
            <a:r>
              <a:rPr lang="zh-CN" altLang="en-US" dirty="0">
                <a:solidFill>
                  <a:srgbClr val="FF0000"/>
                </a:solidFill>
                <a:latin typeface="+mn-ea"/>
              </a:rPr>
              <a:t>自由职业</a:t>
            </a:r>
            <a:r>
              <a:rPr lang="zh-CN" altLang="en-US" dirty="0">
                <a:solidFill>
                  <a:schemeClr val="bg2">
                    <a:lumMod val="50000"/>
                  </a:schemeClr>
                </a:solidFill>
                <a:latin typeface="+mn-ea"/>
              </a:rPr>
              <a:t>时需要</a:t>
            </a:r>
            <a:r>
              <a:rPr lang="zh-CN" altLang="en-US" dirty="0">
                <a:solidFill>
                  <a:srgbClr val="FF0000"/>
                </a:solidFill>
                <a:latin typeface="+mn-ea"/>
              </a:rPr>
              <a:t>符合由学校认定</a:t>
            </a:r>
            <a:r>
              <a:rPr lang="zh-CN" altLang="en-US" dirty="0">
                <a:solidFill>
                  <a:schemeClr val="bg2">
                    <a:lumMod val="50000"/>
                  </a:schemeClr>
                </a:solidFill>
                <a:latin typeface="+mn-ea"/>
              </a:rPr>
              <a:t>的就业情况，</a:t>
            </a:r>
            <a:r>
              <a:rPr lang="zh-CN" altLang="en-US" dirty="0">
                <a:solidFill>
                  <a:srgbClr val="FF0000"/>
                </a:solidFill>
                <a:latin typeface="+mn-ea"/>
              </a:rPr>
              <a:t>必须提供相关证明以及银行流水</a:t>
            </a:r>
            <a:r>
              <a:rPr lang="zh-CN" altLang="en-US" dirty="0">
                <a:solidFill>
                  <a:schemeClr val="bg2">
                    <a:lumMod val="50000"/>
                  </a:schemeClr>
                </a:solidFill>
                <a:latin typeface="+mn-ea"/>
              </a:rPr>
              <a:t>，确认符合要求的同学联系时老师填写；选择</a:t>
            </a:r>
            <a:r>
              <a:rPr lang="zh-CN" altLang="en-US" dirty="0">
                <a:solidFill>
                  <a:srgbClr val="FF0000"/>
                </a:solidFill>
                <a:latin typeface="+mn-ea"/>
              </a:rPr>
              <a:t>其他录用形式就业</a:t>
            </a:r>
            <a:r>
              <a:rPr lang="zh-CN" altLang="en-US" dirty="0">
                <a:solidFill>
                  <a:schemeClr val="bg2">
                    <a:lumMod val="50000"/>
                  </a:schemeClr>
                </a:solidFill>
                <a:latin typeface="+mn-ea"/>
              </a:rPr>
              <a:t>的同学请上传</a:t>
            </a:r>
            <a:r>
              <a:rPr lang="en-US" altLang="zh-CN" dirty="0">
                <a:solidFill>
                  <a:schemeClr val="bg2">
                    <a:lumMod val="50000"/>
                  </a:schemeClr>
                </a:solidFill>
                <a:latin typeface="+mn-ea"/>
              </a:rPr>
              <a:t>《</a:t>
            </a:r>
            <a:r>
              <a:rPr lang="zh-CN" altLang="en-US" dirty="0">
                <a:solidFill>
                  <a:schemeClr val="bg2">
                    <a:lumMod val="50000"/>
                  </a:schemeClr>
                </a:solidFill>
                <a:latin typeface="+mn-ea"/>
              </a:rPr>
              <a:t>就业证明</a:t>
            </a:r>
            <a:r>
              <a:rPr lang="en-US" altLang="zh-CN" dirty="0">
                <a:solidFill>
                  <a:schemeClr val="bg2">
                    <a:lumMod val="50000"/>
                  </a:schemeClr>
                </a:solidFill>
                <a:latin typeface="+mn-ea"/>
              </a:rPr>
              <a:t>》</a:t>
            </a:r>
            <a:r>
              <a:rPr lang="zh-CN" altLang="en-US" dirty="0">
                <a:solidFill>
                  <a:schemeClr val="bg2">
                    <a:lumMod val="50000"/>
                  </a:schemeClr>
                </a:solidFill>
                <a:latin typeface="+mn-ea"/>
              </a:rPr>
              <a:t>盖章材料的照片。目前</a:t>
            </a:r>
            <a:r>
              <a:rPr lang="zh-CN" altLang="en-US" dirty="0">
                <a:solidFill>
                  <a:srgbClr val="FF0000"/>
                </a:solidFill>
                <a:latin typeface="+mn-ea"/>
              </a:rPr>
              <a:t>待就业、暂不就业</a:t>
            </a:r>
            <a:r>
              <a:rPr lang="zh-CN" altLang="en-US" dirty="0">
                <a:solidFill>
                  <a:schemeClr val="bg2">
                    <a:lumMod val="50000"/>
                  </a:schemeClr>
                </a:solidFill>
                <a:latin typeface="+mn-ea"/>
              </a:rPr>
              <a:t>的同学，请尽快完成合同、协议或者就业证明材料的签字盖章，</a:t>
            </a:r>
            <a:r>
              <a:rPr lang="zh-CN" altLang="en-US" dirty="0">
                <a:solidFill>
                  <a:srgbClr val="FF0000"/>
                </a:solidFill>
                <a:latin typeface="+mn-ea"/>
              </a:rPr>
              <a:t>落实毕业去向后</a:t>
            </a:r>
            <a:r>
              <a:rPr lang="zh-CN" altLang="en-US" dirty="0">
                <a:solidFill>
                  <a:schemeClr val="bg2">
                    <a:lumMod val="50000"/>
                  </a:schemeClr>
                </a:solidFill>
                <a:latin typeface="+mn-ea"/>
              </a:rPr>
              <a:t>再填写其他就业类型。</a:t>
            </a:r>
          </a:p>
          <a:p>
            <a:pPr indent="457200">
              <a:lnSpc>
                <a:spcPct val="150000"/>
              </a:lnSpc>
            </a:pPr>
            <a:r>
              <a:rPr lang="zh-CN" altLang="en-US" dirty="0">
                <a:solidFill>
                  <a:schemeClr val="bg2">
                    <a:lumMod val="50000"/>
                  </a:schemeClr>
                </a:solidFill>
                <a:latin typeface="+mn-ea"/>
              </a:rPr>
              <a:t>其中签就业协议形式就业就是使用学院下发的</a:t>
            </a:r>
            <a:r>
              <a:rPr lang="en-US" altLang="zh-CN" dirty="0">
                <a:solidFill>
                  <a:schemeClr val="bg2">
                    <a:lumMod val="50000"/>
                  </a:schemeClr>
                </a:solidFill>
                <a:latin typeface="+mn-ea"/>
              </a:rPr>
              <a:t>2</a:t>
            </a:r>
            <a:r>
              <a:rPr lang="zh-CN" altLang="en-US" dirty="0">
                <a:solidFill>
                  <a:schemeClr val="bg2">
                    <a:lumMod val="50000"/>
                  </a:schemeClr>
                </a:solidFill>
                <a:latin typeface="+mn-ea"/>
              </a:rPr>
              <a:t>张绿色专用纸打印的就业协议书与用人单位进行签约，一般这种方式使用在考公、考编成功的学生或者是找到合适的就业单位的学生也可签就业协议。</a:t>
            </a:r>
          </a:p>
          <a:p>
            <a:pPr indent="457200">
              <a:lnSpc>
                <a:spcPct val="150000"/>
              </a:lnSpc>
            </a:pPr>
            <a:r>
              <a:rPr lang="zh-CN" altLang="en-US" dirty="0">
                <a:solidFill>
                  <a:schemeClr val="bg2">
                    <a:lumMod val="50000"/>
                  </a:schemeClr>
                </a:solidFill>
                <a:latin typeface="+mn-ea"/>
              </a:rPr>
              <a:t>对于</a:t>
            </a:r>
            <a:r>
              <a:rPr lang="zh-CN" altLang="en-US" dirty="0">
                <a:solidFill>
                  <a:srgbClr val="FF0000"/>
                </a:solidFill>
                <a:latin typeface="+mn-ea"/>
              </a:rPr>
              <a:t>暂未考公考编成功的同学</a:t>
            </a:r>
            <a:r>
              <a:rPr lang="zh-CN" altLang="en-US" dirty="0">
                <a:solidFill>
                  <a:schemeClr val="bg2">
                    <a:lumMod val="50000"/>
                  </a:schemeClr>
                </a:solidFill>
                <a:latin typeface="+mn-ea"/>
              </a:rPr>
              <a:t>，请</a:t>
            </a:r>
            <a:r>
              <a:rPr lang="zh-CN" altLang="en-US" dirty="0">
                <a:solidFill>
                  <a:srgbClr val="FF0000"/>
                </a:solidFill>
                <a:latin typeface="+mn-ea"/>
              </a:rPr>
              <a:t>不要使用就业协议书也不要选择签就业协议形式就业</a:t>
            </a:r>
            <a:r>
              <a:rPr lang="zh-CN" altLang="en-US" dirty="0">
                <a:solidFill>
                  <a:schemeClr val="bg2">
                    <a:lumMod val="50000"/>
                  </a:schemeClr>
                </a:solidFill>
                <a:latin typeface="+mn-ea"/>
              </a:rPr>
              <a:t>；建议选择</a:t>
            </a:r>
            <a:r>
              <a:rPr lang="zh-CN" altLang="en-US" dirty="0">
                <a:solidFill>
                  <a:srgbClr val="FF0000"/>
                </a:solidFill>
                <a:latin typeface="+mn-ea"/>
              </a:rPr>
              <a:t>签劳动合同形式就业</a:t>
            </a:r>
            <a:r>
              <a:rPr lang="zh-CN" altLang="en-US" dirty="0">
                <a:solidFill>
                  <a:schemeClr val="bg2">
                    <a:lumMod val="50000"/>
                  </a:schemeClr>
                </a:solidFill>
                <a:latin typeface="+mn-ea"/>
              </a:rPr>
              <a:t>或者</a:t>
            </a:r>
            <a:r>
              <a:rPr lang="zh-CN" altLang="en-US" dirty="0">
                <a:solidFill>
                  <a:srgbClr val="FF0000"/>
                </a:solidFill>
                <a:latin typeface="+mn-ea"/>
              </a:rPr>
              <a:t>其他录用形式就业</a:t>
            </a:r>
            <a:r>
              <a:rPr lang="zh-CN" altLang="en-US" dirty="0">
                <a:solidFill>
                  <a:schemeClr val="bg2">
                    <a:lumMod val="50000"/>
                  </a:schemeClr>
                </a:solidFill>
                <a:latin typeface="+mn-ea"/>
              </a:rPr>
              <a:t>，可以使用班级</a:t>
            </a:r>
            <a:r>
              <a:rPr lang="en-US" altLang="zh-CN" dirty="0">
                <a:solidFill>
                  <a:schemeClr val="bg2">
                    <a:lumMod val="50000"/>
                  </a:schemeClr>
                </a:solidFill>
                <a:latin typeface="+mn-ea"/>
              </a:rPr>
              <a:t>QQ</a:t>
            </a:r>
            <a:r>
              <a:rPr lang="zh-CN" altLang="en-US" dirty="0">
                <a:solidFill>
                  <a:schemeClr val="bg2">
                    <a:lumMod val="50000"/>
                  </a:schemeClr>
                </a:solidFill>
                <a:latin typeface="+mn-ea"/>
              </a:rPr>
              <a:t>群文件里的或者单位提供的劳动合同模板或者就业证明模板。学生与相关单位签订</a:t>
            </a:r>
            <a:r>
              <a:rPr lang="zh-CN" altLang="en-US" dirty="0">
                <a:solidFill>
                  <a:srgbClr val="FF0000"/>
                </a:solidFill>
                <a:latin typeface="+mn-ea"/>
              </a:rPr>
              <a:t>至少</a:t>
            </a:r>
            <a:r>
              <a:rPr lang="en-US" altLang="zh-CN" dirty="0">
                <a:solidFill>
                  <a:srgbClr val="FF0000"/>
                </a:solidFill>
                <a:latin typeface="+mn-ea"/>
              </a:rPr>
              <a:t>6</a:t>
            </a:r>
            <a:r>
              <a:rPr lang="zh-CN" altLang="en-US" dirty="0">
                <a:solidFill>
                  <a:srgbClr val="FF0000"/>
                </a:solidFill>
                <a:latin typeface="+mn-ea"/>
              </a:rPr>
              <a:t>个月以上</a:t>
            </a:r>
            <a:r>
              <a:rPr lang="zh-CN" altLang="en-US" dirty="0">
                <a:solidFill>
                  <a:schemeClr val="bg2">
                    <a:lumMod val="50000"/>
                  </a:schemeClr>
                </a:solidFill>
                <a:latin typeface="+mn-ea"/>
              </a:rPr>
              <a:t>的劳动合同，填写好相关信息上传。（请注意，一定要是</a:t>
            </a:r>
            <a:r>
              <a:rPr lang="zh-CN" altLang="en-US" dirty="0">
                <a:solidFill>
                  <a:srgbClr val="FF0000"/>
                </a:solidFill>
                <a:latin typeface="+mn-ea"/>
              </a:rPr>
              <a:t>劳动合同</a:t>
            </a:r>
            <a:r>
              <a:rPr lang="zh-CN" altLang="en-US" dirty="0">
                <a:solidFill>
                  <a:schemeClr val="bg2">
                    <a:lumMod val="50000"/>
                  </a:schemeClr>
                </a:solidFill>
                <a:latin typeface="+mn-ea"/>
              </a:rPr>
              <a:t>，</a:t>
            </a:r>
            <a:r>
              <a:rPr lang="zh-CN" altLang="en-US" dirty="0">
                <a:solidFill>
                  <a:srgbClr val="FF0000"/>
                </a:solidFill>
                <a:latin typeface="+mn-ea"/>
              </a:rPr>
              <a:t>不能是见习合同、实习合同、试用期合同等字样</a:t>
            </a:r>
            <a:r>
              <a:rPr lang="zh-CN" altLang="en-US" dirty="0">
                <a:solidFill>
                  <a:schemeClr val="bg2">
                    <a:lumMod val="50000"/>
                  </a:schemeClr>
                </a:solidFill>
                <a:latin typeface="+mn-ea"/>
              </a:rPr>
              <a:t>，同时单位盖章必须是</a:t>
            </a:r>
            <a:r>
              <a:rPr lang="zh-CN" altLang="en-US" dirty="0">
                <a:solidFill>
                  <a:srgbClr val="FF0000"/>
                </a:solidFill>
                <a:latin typeface="+mn-ea"/>
              </a:rPr>
              <a:t>单位公章或者是单位合同章</a:t>
            </a:r>
            <a:r>
              <a:rPr lang="zh-CN" altLang="en-US" dirty="0">
                <a:solidFill>
                  <a:schemeClr val="bg2">
                    <a:lumMod val="50000"/>
                  </a:schemeClr>
                </a:solidFill>
                <a:latin typeface="+mn-ea"/>
              </a:rPr>
              <a:t>，其他章无效，就业材料请</a:t>
            </a:r>
            <a:r>
              <a:rPr lang="zh-CN" altLang="en-US" dirty="0">
                <a:solidFill>
                  <a:srgbClr val="FF0000"/>
                </a:solidFill>
                <a:latin typeface="+mn-ea"/>
              </a:rPr>
              <a:t>上传拍照的劳动合同</a:t>
            </a:r>
            <a:r>
              <a:rPr lang="zh-CN" altLang="en-US" sz="2400" b="1" dirty="0">
                <a:solidFill>
                  <a:srgbClr val="FF0000"/>
                </a:solidFill>
                <a:latin typeface="+mn-ea"/>
              </a:rPr>
              <a:t>照片</a:t>
            </a:r>
            <a:r>
              <a:rPr lang="zh-CN" altLang="en-US" dirty="0">
                <a:solidFill>
                  <a:schemeClr val="bg2">
                    <a:lumMod val="50000"/>
                  </a:schemeClr>
                </a:solidFill>
                <a:latin typeface="+mn-ea"/>
              </a:rPr>
              <a:t>，不要上传</a:t>
            </a:r>
            <a:r>
              <a:rPr lang="en-US" altLang="zh-CN" dirty="0">
                <a:solidFill>
                  <a:schemeClr val="bg2">
                    <a:lumMod val="50000"/>
                  </a:schemeClr>
                </a:solidFill>
                <a:latin typeface="+mn-ea"/>
              </a:rPr>
              <a:t>PDF</a:t>
            </a:r>
            <a:r>
              <a:rPr lang="zh-CN" altLang="en-US" dirty="0">
                <a:solidFill>
                  <a:schemeClr val="bg2">
                    <a:lumMod val="50000"/>
                  </a:schemeClr>
                </a:solidFill>
                <a:latin typeface="+mn-ea"/>
              </a:rPr>
              <a:t>或者</a:t>
            </a:r>
            <a:r>
              <a:rPr lang="en-US" altLang="zh-CN" dirty="0">
                <a:solidFill>
                  <a:schemeClr val="bg2">
                    <a:lumMod val="50000"/>
                  </a:schemeClr>
                </a:solidFill>
                <a:latin typeface="+mn-ea"/>
              </a:rPr>
              <a:t>Word</a:t>
            </a:r>
            <a:r>
              <a:rPr lang="zh-CN" altLang="en-US" dirty="0">
                <a:solidFill>
                  <a:schemeClr val="bg2">
                    <a:lumMod val="50000"/>
                  </a:schemeClr>
                </a:solidFill>
                <a:latin typeface="+mn-ea"/>
              </a:rPr>
              <a:t>等其他格式文件）。</a:t>
            </a:r>
          </a:p>
        </p:txBody>
      </p:sp>
      <p:sp>
        <p:nvSpPr>
          <p:cNvPr id="6" name="文本框 1"/>
          <p:cNvSpPr txBox="1"/>
          <p:nvPr/>
        </p:nvSpPr>
        <p:spPr>
          <a:xfrm>
            <a:off x="373991" y="466094"/>
            <a:ext cx="11417416" cy="743986"/>
          </a:xfrm>
          <a:prstGeom prst="rect">
            <a:avLst/>
          </a:prstGeom>
          <a:noFill/>
        </p:spPr>
        <p:txBody>
          <a:bodyPr wrap="square" rtlCol="0">
            <a:spAutoFit/>
          </a:bodyPr>
          <a:lstStyle/>
          <a:p>
            <a:pPr>
              <a:lnSpc>
                <a:spcPct val="150000"/>
              </a:lnSpc>
            </a:pPr>
            <a:r>
              <a:rPr lang="en-US" altLang="zh-CN" sz="3200" b="1" dirty="0">
                <a:solidFill>
                  <a:srgbClr val="0070C0"/>
                </a:solidFill>
                <a:latin typeface="+mn-ea"/>
              </a:rPr>
              <a:t>2</a:t>
            </a:r>
            <a:r>
              <a:rPr lang="zh-CN" altLang="en-US" sz="3200" b="1" dirty="0">
                <a:solidFill>
                  <a:srgbClr val="0070C0"/>
                </a:solidFill>
                <a:latin typeface="+mn-ea"/>
              </a:rPr>
              <a:t>、就业系统如何填写、选择才可以通过审核？</a:t>
            </a:r>
          </a:p>
        </p:txBody>
      </p:sp>
      <p:grpSp>
        <p:nvGrpSpPr>
          <p:cNvPr id="7" name="组合 6"/>
          <p:cNvGrpSpPr/>
          <p:nvPr/>
        </p:nvGrpSpPr>
        <p:grpSpPr>
          <a:xfrm rot="10800000">
            <a:off x="26603" y="12587"/>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6"/>
          <p:cNvGrpSpPr/>
          <p:nvPr/>
        </p:nvGrpSpPr>
        <p:grpSpPr>
          <a:xfrm>
            <a:off x="26603" y="5756988"/>
            <a:ext cx="12165397" cy="1101012"/>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1048692" name="文本框 3"/>
          <p:cNvSpPr txBox="1"/>
          <p:nvPr/>
        </p:nvSpPr>
        <p:spPr>
          <a:xfrm>
            <a:off x="285221" y="1113204"/>
            <a:ext cx="10839450" cy="5175969"/>
          </a:xfrm>
          <a:prstGeom prst="rect">
            <a:avLst/>
          </a:prstGeom>
          <a:noFill/>
        </p:spPr>
        <p:txBody>
          <a:bodyPr wrap="square">
            <a:spAutoFit/>
            <a:scene3d>
              <a:camera prst="orthographicFront"/>
              <a:lightRig rig="threePt" dir="t"/>
            </a:scene3d>
            <a:sp3d contourW="12700"/>
          </a:bodyPr>
          <a:lstStyle/>
          <a:p>
            <a:pPr indent="457200">
              <a:lnSpc>
                <a:spcPct val="150000"/>
              </a:lnSpc>
            </a:pPr>
            <a:r>
              <a:rPr lang="zh-CN" altLang="en-US" sz="3200" dirty="0">
                <a:solidFill>
                  <a:schemeClr val="bg2">
                    <a:lumMod val="50000"/>
                  </a:schemeClr>
                </a:solidFill>
                <a:latin typeface="+mn-ea"/>
              </a:rPr>
              <a:t>以应届生身份参加考公考编，应届生身份的认定，一般由</a:t>
            </a:r>
            <a:r>
              <a:rPr lang="zh-CN" altLang="en-US" sz="3200" b="1" dirty="0">
                <a:latin typeface="+mn-ea"/>
              </a:rPr>
              <a:t>招考单位提出具体要求</a:t>
            </a:r>
            <a:r>
              <a:rPr lang="zh-CN" altLang="en-US" sz="3200" dirty="0">
                <a:solidFill>
                  <a:schemeClr val="bg2">
                    <a:lumMod val="50000"/>
                  </a:schemeClr>
                </a:solidFill>
                <a:latin typeface="+mn-ea"/>
              </a:rPr>
              <a:t>，通常是要求学生保留</a:t>
            </a:r>
            <a:r>
              <a:rPr lang="zh-CN" altLang="en-US" sz="3200" dirty="0">
                <a:solidFill>
                  <a:srgbClr val="FF0000"/>
                </a:solidFill>
                <a:latin typeface="+mn-ea"/>
              </a:rPr>
              <a:t>空白毕业生就业协议书</a:t>
            </a:r>
            <a:r>
              <a:rPr lang="zh-CN" altLang="en-US" sz="3200" dirty="0">
                <a:latin typeface="+mn-ea"/>
              </a:rPr>
              <a:t>且</a:t>
            </a:r>
            <a:r>
              <a:rPr lang="zh-CN" altLang="en-US" sz="3200" dirty="0">
                <a:solidFill>
                  <a:srgbClr val="FF0000"/>
                </a:solidFill>
                <a:latin typeface="+mn-ea"/>
              </a:rPr>
              <a:t>不得有社保缴费记录</a:t>
            </a:r>
            <a:r>
              <a:rPr lang="zh-CN" altLang="en-US" sz="3200" dirty="0">
                <a:solidFill>
                  <a:schemeClr val="bg2">
                    <a:lumMod val="50000"/>
                  </a:schemeClr>
                </a:solidFill>
                <a:latin typeface="+mn-ea"/>
              </a:rPr>
              <a:t>。与就业系统中上传的就业信息不存在任何关系，且就业系统中的就业信息，只要符合条件可以随时更改。</a:t>
            </a:r>
            <a:endParaRPr lang="en-US" altLang="zh-CN" sz="3200" dirty="0">
              <a:solidFill>
                <a:schemeClr val="bg2">
                  <a:lumMod val="50000"/>
                </a:schemeClr>
              </a:solidFill>
              <a:latin typeface="+mn-ea"/>
            </a:endParaRPr>
          </a:p>
          <a:p>
            <a:pPr indent="457200">
              <a:lnSpc>
                <a:spcPct val="150000"/>
              </a:lnSpc>
            </a:pPr>
            <a:r>
              <a:rPr lang="en-US" altLang="zh-CN" sz="3200" dirty="0">
                <a:solidFill>
                  <a:schemeClr val="bg2">
                    <a:lumMod val="50000"/>
                  </a:schemeClr>
                </a:solidFill>
                <a:latin typeface="+mn-ea"/>
              </a:rPr>
              <a:t>91job</a:t>
            </a:r>
            <a:r>
              <a:rPr lang="zh-CN" altLang="en-US" sz="3200" dirty="0">
                <a:solidFill>
                  <a:schemeClr val="bg2">
                    <a:lumMod val="50000"/>
                  </a:schemeClr>
                </a:solidFill>
                <a:latin typeface="+mn-ea"/>
              </a:rPr>
              <a:t>系统</a:t>
            </a:r>
            <a:r>
              <a:rPr lang="zh-CN" altLang="en-US" sz="3200" dirty="0">
                <a:solidFill>
                  <a:srgbClr val="FF0000"/>
                </a:solidFill>
                <a:latin typeface="+mn-ea"/>
              </a:rPr>
              <a:t>只对高校和学生本人开放</a:t>
            </a:r>
            <a:r>
              <a:rPr lang="zh-CN" altLang="en-US" sz="3200" dirty="0">
                <a:solidFill>
                  <a:schemeClr val="bg2">
                    <a:lumMod val="50000"/>
                  </a:schemeClr>
                </a:solidFill>
                <a:latin typeface="+mn-ea"/>
              </a:rPr>
              <a:t>，仅用于办理人事档案的派遣工作，</a:t>
            </a:r>
            <a:r>
              <a:rPr lang="zh-CN" altLang="en-US" sz="3200" dirty="0">
                <a:solidFill>
                  <a:srgbClr val="FF0000"/>
                </a:solidFill>
                <a:latin typeface="+mn-ea"/>
              </a:rPr>
              <a:t>其他单位或部门无法查询相关信息。</a:t>
            </a:r>
          </a:p>
        </p:txBody>
      </p:sp>
      <p:sp>
        <p:nvSpPr>
          <p:cNvPr id="6" name="文本框 1"/>
          <p:cNvSpPr txBox="1"/>
          <p:nvPr/>
        </p:nvSpPr>
        <p:spPr>
          <a:xfrm>
            <a:off x="83890" y="506810"/>
            <a:ext cx="11997617" cy="662554"/>
          </a:xfrm>
          <a:prstGeom prst="rect">
            <a:avLst/>
          </a:prstGeom>
          <a:noFill/>
        </p:spPr>
        <p:txBody>
          <a:bodyPr wrap="square" rtlCol="0">
            <a:spAutoFit/>
          </a:bodyPr>
          <a:lstStyle/>
          <a:p>
            <a:pPr>
              <a:lnSpc>
                <a:spcPct val="150000"/>
              </a:lnSpc>
            </a:pPr>
            <a:r>
              <a:rPr lang="en-US" altLang="zh-CN" sz="2800" b="1" dirty="0">
                <a:solidFill>
                  <a:srgbClr val="0070C0"/>
                </a:solidFill>
                <a:latin typeface="+mn-ea"/>
              </a:rPr>
              <a:t>3</a:t>
            </a:r>
            <a:r>
              <a:rPr lang="zh-CN" altLang="en-US" sz="2800" b="1" dirty="0">
                <a:solidFill>
                  <a:srgbClr val="0070C0"/>
                </a:solidFill>
                <a:latin typeface="+mn-ea"/>
              </a:rPr>
              <a:t>、我如果提交了就业信息，会不会对我来年考研、考编、考公等有影响？</a:t>
            </a:r>
            <a:endParaRPr lang="en-US" altLang="zh-CN" sz="2800" b="1" dirty="0">
              <a:solidFill>
                <a:srgbClr val="0070C0"/>
              </a:solidFill>
              <a:latin typeface="+mn-ea"/>
            </a:endParaRPr>
          </a:p>
        </p:txBody>
      </p:sp>
      <p:grpSp>
        <p:nvGrpSpPr>
          <p:cNvPr id="7" name="组合 6"/>
          <p:cNvGrpSpPr/>
          <p:nvPr/>
        </p:nvGrpSpPr>
        <p:grpSpPr>
          <a:xfrm rot="10800000">
            <a:off x="26603" y="12587"/>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495193" y="1449104"/>
            <a:ext cx="10839450" cy="4437305"/>
          </a:xfrm>
          <a:prstGeom prst="rect">
            <a:avLst/>
          </a:prstGeom>
          <a:noFill/>
        </p:spPr>
        <p:txBody>
          <a:bodyPr wrap="square">
            <a:spAutoFit/>
            <a:scene3d>
              <a:camera prst="orthographicFront"/>
              <a:lightRig rig="threePt" dir="t"/>
            </a:scene3d>
            <a:sp3d contourW="12700"/>
          </a:bodyPr>
          <a:lstStyle/>
          <a:p>
            <a:pPr indent="457200">
              <a:lnSpc>
                <a:spcPct val="150000"/>
              </a:lnSpc>
            </a:pPr>
            <a:r>
              <a:rPr lang="zh-CN" altLang="en-US" sz="3200" b="1" dirty="0">
                <a:latin typeface="+mn-ea"/>
              </a:rPr>
              <a:t>默认选择：“转回生源地” 即</a:t>
            </a:r>
            <a:r>
              <a:rPr lang="zh-CN" altLang="en-US" sz="3200" dirty="0">
                <a:solidFill>
                  <a:schemeClr val="bg2">
                    <a:lumMod val="50000"/>
                  </a:schemeClr>
                </a:solidFill>
                <a:latin typeface="+mn-ea"/>
              </a:rPr>
              <a:t>档案转至</a:t>
            </a:r>
            <a:r>
              <a:rPr lang="zh-CN" altLang="en-US" sz="3200" dirty="0">
                <a:latin typeface="+mn-ea"/>
              </a:rPr>
              <a:t>户籍所在地公共就业服务机构</a:t>
            </a:r>
            <a:r>
              <a:rPr lang="zh-CN" altLang="en-US" sz="3200" dirty="0">
                <a:solidFill>
                  <a:schemeClr val="bg2">
                    <a:lumMod val="50000"/>
                  </a:schemeClr>
                </a:solidFill>
                <a:latin typeface="+mn-ea"/>
              </a:rPr>
              <a:t>，如果学生强烈要求档案暂时保留在学校（选择</a:t>
            </a:r>
            <a:r>
              <a:rPr lang="zh-CN" altLang="en-US" sz="3200" b="1" dirty="0">
                <a:latin typeface="+mn-ea"/>
              </a:rPr>
              <a:t>“暂不确定”</a:t>
            </a:r>
            <a:r>
              <a:rPr lang="zh-CN" altLang="en-US" sz="3200" dirty="0">
                <a:solidFill>
                  <a:schemeClr val="bg2">
                    <a:lumMod val="50000"/>
                  </a:schemeClr>
                </a:solidFill>
                <a:latin typeface="+mn-ea"/>
              </a:rPr>
              <a:t>选项），也可以，但学校只能</a:t>
            </a:r>
            <a:r>
              <a:rPr lang="zh-CN" altLang="en-US" sz="3200" b="1" dirty="0">
                <a:latin typeface="+mn-ea"/>
              </a:rPr>
              <a:t>保管</a:t>
            </a:r>
            <a:r>
              <a:rPr lang="en-US" altLang="zh-CN" sz="3200" b="1" dirty="0">
                <a:latin typeface="+mn-ea"/>
              </a:rPr>
              <a:t>2</a:t>
            </a:r>
            <a:r>
              <a:rPr lang="zh-CN" altLang="en-US" sz="3200" b="1" dirty="0">
                <a:latin typeface="+mn-ea"/>
              </a:rPr>
              <a:t>年</a:t>
            </a:r>
            <a:r>
              <a:rPr lang="zh-CN" altLang="en-US" sz="3200" dirty="0">
                <a:solidFill>
                  <a:schemeClr val="bg2">
                    <a:lumMod val="50000"/>
                  </a:schemeClr>
                </a:solidFill>
                <a:latin typeface="+mn-ea"/>
              </a:rPr>
              <a:t>，到期后，需要到校办理档案转至户籍所在地公共就业服务机构。（考上国内研究生或考上编制的同学，根据调档函要求转档案，不转回户籍地）。</a:t>
            </a:r>
          </a:p>
        </p:txBody>
      </p:sp>
      <p:grpSp>
        <p:nvGrpSpPr>
          <p:cNvPr id="58" name="组合 6"/>
          <p:cNvGrpSpPr/>
          <p:nvPr/>
        </p:nvGrpSpPr>
        <p:grpSpPr>
          <a:xfrm>
            <a:off x="26603" y="5756988"/>
            <a:ext cx="12165397" cy="1101012"/>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373991" y="623685"/>
            <a:ext cx="11417416" cy="825419"/>
          </a:xfrm>
          <a:prstGeom prst="rect">
            <a:avLst/>
          </a:prstGeom>
          <a:noFill/>
        </p:spPr>
        <p:txBody>
          <a:bodyPr wrap="square" rtlCol="0">
            <a:spAutoFit/>
          </a:bodyPr>
          <a:lstStyle/>
          <a:p>
            <a:pPr>
              <a:lnSpc>
                <a:spcPct val="150000"/>
              </a:lnSpc>
            </a:pPr>
            <a:r>
              <a:rPr lang="en-US" altLang="zh-CN" sz="3600" b="1" dirty="0">
                <a:solidFill>
                  <a:srgbClr val="0070C0"/>
                </a:solidFill>
                <a:latin typeface="+mn-ea"/>
              </a:rPr>
              <a:t>4</a:t>
            </a:r>
            <a:r>
              <a:rPr lang="zh-CN" altLang="en-US" sz="3600" b="1" dirty="0">
                <a:solidFill>
                  <a:srgbClr val="0070C0"/>
                </a:solidFill>
                <a:latin typeface="+mn-ea"/>
              </a:rPr>
              <a:t>、档案转寄类型选择问题</a:t>
            </a:r>
          </a:p>
        </p:txBody>
      </p:sp>
      <p:grpSp>
        <p:nvGrpSpPr>
          <p:cNvPr id="7" name="组合 6"/>
          <p:cNvGrpSpPr/>
          <p:nvPr/>
        </p:nvGrpSpPr>
        <p:grpSpPr>
          <a:xfrm rot="10800000">
            <a:off x="26603" y="12587"/>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6"/>
          <p:cNvGrpSpPr/>
          <p:nvPr/>
        </p:nvGrpSpPr>
        <p:grpSpPr>
          <a:xfrm>
            <a:off x="26603" y="5675913"/>
            <a:ext cx="12165397" cy="1182087"/>
            <a:chOff x="115503" y="5866901"/>
            <a:chExt cx="13716002" cy="945530"/>
          </a:xfrm>
        </p:grpSpPr>
        <p:pic>
          <p:nvPicPr>
            <p:cNvPr id="2097162"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63"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276806" y="967158"/>
            <a:ext cx="11915194" cy="646331"/>
          </a:xfrm>
          <a:prstGeom prst="rect">
            <a:avLst/>
          </a:prstGeom>
          <a:noFill/>
        </p:spPr>
        <p:txBody>
          <a:bodyPr wrap="square" rtlCol="0">
            <a:spAutoFit/>
          </a:bodyPr>
          <a:lstStyle/>
          <a:p>
            <a:r>
              <a:rPr lang="zh-CN" altLang="en-US" sz="3600" b="1" dirty="0">
                <a:solidFill>
                  <a:srgbClr val="0070C0"/>
                </a:solidFill>
                <a:latin typeface="+mn-ea"/>
              </a:rPr>
              <a:t>一、什么是“</a:t>
            </a:r>
            <a:r>
              <a:rPr lang="en-US" altLang="zh-CN" sz="3600" b="1" dirty="0">
                <a:solidFill>
                  <a:srgbClr val="0070C0"/>
                </a:solidFill>
                <a:latin typeface="+mn-ea"/>
              </a:rPr>
              <a:t>91job </a:t>
            </a:r>
            <a:r>
              <a:rPr lang="zh-CN" altLang="en-US" sz="3600" b="1" dirty="0">
                <a:solidFill>
                  <a:srgbClr val="0070C0"/>
                </a:solidFill>
                <a:latin typeface="+mn-ea"/>
              </a:rPr>
              <a:t>智慧就业平台”</a:t>
            </a:r>
          </a:p>
        </p:txBody>
      </p:sp>
      <p:grpSp>
        <p:nvGrpSpPr>
          <p:cNvPr id="10" name="组合 6"/>
          <p:cNvGrpSpPr/>
          <p:nvPr/>
        </p:nvGrpSpPr>
        <p:grpSpPr>
          <a:xfrm rot="10800000">
            <a:off x="-3640" y="0"/>
            <a:ext cx="12165397" cy="1156996"/>
            <a:chOff x="115503" y="5866901"/>
            <a:chExt cx="13716002" cy="945530"/>
          </a:xfrm>
        </p:grpSpPr>
        <p:pic>
          <p:nvPicPr>
            <p:cNvPr id="11"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pic>
        <p:nvPicPr>
          <p:cNvPr id="3" name="图片 2"/>
          <p:cNvPicPr>
            <a:picLocks noChangeAspect="1"/>
          </p:cNvPicPr>
          <p:nvPr/>
        </p:nvPicPr>
        <p:blipFill>
          <a:blip r:embed="rId3"/>
          <a:stretch>
            <a:fillRect/>
          </a:stretch>
        </p:blipFill>
        <p:spPr>
          <a:xfrm>
            <a:off x="136582" y="1574907"/>
            <a:ext cx="6876387" cy="431593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93134" y="2126067"/>
            <a:ext cx="4848896" cy="2787309"/>
          </a:xfrm>
          <a:prstGeom prst="rect">
            <a:avLst/>
          </a:prstGeom>
        </p:spPr>
      </p:pic>
      <p:sp>
        <p:nvSpPr>
          <p:cNvPr id="13" name="文本框 12"/>
          <p:cNvSpPr txBox="1"/>
          <p:nvPr/>
        </p:nvSpPr>
        <p:spPr>
          <a:xfrm>
            <a:off x="5641030" y="5429177"/>
            <a:ext cx="6699175" cy="461665"/>
          </a:xfrm>
          <a:prstGeom prst="rect">
            <a:avLst/>
          </a:prstGeom>
          <a:noFill/>
        </p:spPr>
        <p:txBody>
          <a:bodyPr wrap="square">
            <a:spAutoFit/>
          </a:bodyPr>
          <a:lstStyle/>
          <a:p>
            <a:r>
              <a:rPr lang="zh-CN" altLang="en-US" sz="2400" dirty="0">
                <a:solidFill>
                  <a:srgbClr val="FF0000"/>
                </a:solidFill>
              </a:rPr>
              <a:t>https://njxzc.91job.org.cn/sub-station/home/11460</a:t>
            </a:r>
          </a:p>
        </p:txBody>
      </p:sp>
      <p:sp>
        <p:nvSpPr>
          <p:cNvPr id="2" name="文本框 1"/>
          <p:cNvSpPr txBox="1"/>
          <p:nvPr/>
        </p:nvSpPr>
        <p:spPr>
          <a:xfrm>
            <a:off x="7392320" y="1210722"/>
            <a:ext cx="4568534" cy="830997"/>
          </a:xfrm>
          <a:prstGeom prst="rect">
            <a:avLst/>
          </a:prstGeom>
          <a:noFill/>
        </p:spPr>
        <p:txBody>
          <a:bodyPr wrap="square">
            <a:spAutoFit/>
          </a:bodyPr>
          <a:lstStyle/>
          <a:p>
            <a:r>
              <a:rPr lang="zh-CN" altLang="en-US" sz="2400" dirty="0">
                <a:solidFill>
                  <a:srgbClr val="FF0000"/>
                </a:solidFill>
              </a:rPr>
              <a:t>账号：学号   </a:t>
            </a:r>
            <a:endParaRPr lang="en-US" altLang="zh-CN" sz="2400" dirty="0">
              <a:solidFill>
                <a:srgbClr val="FF0000"/>
              </a:solidFill>
            </a:endParaRPr>
          </a:p>
          <a:p>
            <a:r>
              <a:rPr lang="zh-CN" altLang="en-US" sz="2400" dirty="0">
                <a:solidFill>
                  <a:srgbClr val="FF0000"/>
                </a:solidFill>
              </a:rPr>
              <a:t>密码：默认密码身份证后八位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C:\Users\朱婷\Documents\Tencent Files\2539505623\Image\C2C\Image2\4A97EB2C1F9880656D224675588897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37" y="2460280"/>
            <a:ext cx="3064035" cy="2865730"/>
          </a:xfrm>
          <a:prstGeom prst="rect">
            <a:avLst/>
          </a:prstGeom>
          <a:noFill/>
          <a:ln>
            <a:noFill/>
          </a:ln>
        </p:spPr>
      </p:pic>
      <p:pic>
        <p:nvPicPr>
          <p:cNvPr id="21" name="图片 20" descr="C:\Users\朱婷\Documents\Tencent Files\2539505623\Image\C2C\Image2\835DE36A2AE3C7CB8C52B26D908AA8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524" y="2433213"/>
            <a:ext cx="3064035" cy="2905369"/>
          </a:xfrm>
          <a:prstGeom prst="rect">
            <a:avLst/>
          </a:prstGeom>
          <a:noFill/>
          <a:ln>
            <a:noFill/>
          </a:ln>
        </p:spPr>
      </p:pic>
      <p:sp>
        <p:nvSpPr>
          <p:cNvPr id="1048668" name="文本框 3"/>
          <p:cNvSpPr txBox="1"/>
          <p:nvPr/>
        </p:nvSpPr>
        <p:spPr>
          <a:xfrm>
            <a:off x="444634" y="1038941"/>
            <a:ext cx="11067245" cy="1289905"/>
          </a:xfrm>
          <a:prstGeom prst="rect">
            <a:avLst/>
          </a:prstGeom>
          <a:noFill/>
        </p:spPr>
        <p:txBody>
          <a:bodyPr wrap="square">
            <a:spAutoFit/>
            <a:scene3d>
              <a:camera prst="orthographicFront"/>
              <a:lightRig rig="threePt" dir="t"/>
            </a:scene3d>
            <a:sp3d contourW="12700"/>
          </a:bodyPr>
          <a:lstStyle/>
          <a:p>
            <a:pPr>
              <a:lnSpc>
                <a:spcPct val="150000"/>
              </a:lnSpc>
            </a:pPr>
            <a:r>
              <a:rPr lang="zh-CN" altLang="en-US" dirty="0">
                <a:solidFill>
                  <a:schemeClr val="bg2">
                    <a:lumMod val="50000"/>
                  </a:schemeClr>
                </a:solidFill>
                <a:latin typeface="+mn-ea"/>
              </a:rPr>
              <a:t>可以自行在网上或</a:t>
            </a:r>
            <a:r>
              <a:rPr lang="zh-CN" altLang="en-US" b="1" dirty="0">
                <a:latin typeface="+mn-ea"/>
              </a:rPr>
              <a:t>班级</a:t>
            </a:r>
            <a:r>
              <a:rPr lang="en-US" altLang="zh-CN" b="1" dirty="0">
                <a:latin typeface="+mn-ea"/>
              </a:rPr>
              <a:t>QQ</a:t>
            </a:r>
            <a:r>
              <a:rPr lang="zh-CN" altLang="en-US" b="1" dirty="0">
                <a:latin typeface="+mn-ea"/>
              </a:rPr>
              <a:t>群</a:t>
            </a:r>
            <a:r>
              <a:rPr lang="zh-CN" altLang="en-US" dirty="0">
                <a:solidFill>
                  <a:schemeClr val="bg2">
                    <a:lumMod val="50000"/>
                  </a:schemeClr>
                </a:solidFill>
                <a:latin typeface="+mn-ea"/>
              </a:rPr>
              <a:t>寻找相关劳动合同模板（不要使用下图所示的模板，以免雷同）或所在单位的合同，进行</a:t>
            </a:r>
            <a:r>
              <a:rPr lang="zh-CN" altLang="en-US" dirty="0">
                <a:solidFill>
                  <a:srgbClr val="FF0000"/>
                </a:solidFill>
                <a:latin typeface="+mn-ea"/>
              </a:rPr>
              <a:t>填写、盖章</a:t>
            </a:r>
            <a:r>
              <a:rPr lang="zh-CN" altLang="en-US" dirty="0">
                <a:solidFill>
                  <a:schemeClr val="bg2">
                    <a:lumMod val="50000"/>
                  </a:schemeClr>
                </a:solidFill>
                <a:latin typeface="+mn-ea"/>
              </a:rPr>
              <a:t>并上传</a:t>
            </a:r>
            <a:r>
              <a:rPr lang="zh-CN" altLang="en-US" dirty="0">
                <a:solidFill>
                  <a:srgbClr val="00B050"/>
                </a:solidFill>
                <a:latin typeface="+mn-ea"/>
              </a:rPr>
              <a:t>（</a:t>
            </a:r>
            <a:r>
              <a:rPr lang="en-US" altLang="zh-CN" dirty="0">
                <a:solidFill>
                  <a:srgbClr val="00B050"/>
                </a:solidFill>
                <a:latin typeface="+mn-ea"/>
              </a:rPr>
              <a:t>1</a:t>
            </a:r>
            <a:r>
              <a:rPr lang="zh-CN" altLang="en-US" dirty="0">
                <a:solidFill>
                  <a:srgbClr val="00B050"/>
                </a:solidFill>
                <a:latin typeface="+mn-ea"/>
              </a:rPr>
              <a:t>、主要是个人签名和单位盖章；</a:t>
            </a:r>
            <a:r>
              <a:rPr lang="en-US" altLang="zh-CN" dirty="0">
                <a:solidFill>
                  <a:srgbClr val="00B050"/>
                </a:solidFill>
                <a:latin typeface="+mn-ea"/>
              </a:rPr>
              <a:t>2</a:t>
            </a:r>
            <a:r>
              <a:rPr lang="zh-CN" altLang="en-US" dirty="0">
                <a:solidFill>
                  <a:srgbClr val="00B050"/>
                </a:solidFill>
                <a:latin typeface="+mn-ea"/>
              </a:rPr>
              <a:t>、“实习”合同或“见习”合同无效）</a:t>
            </a:r>
            <a:r>
              <a:rPr lang="zh-CN" altLang="en-US" dirty="0">
                <a:solidFill>
                  <a:schemeClr val="bg2">
                    <a:lumMod val="50000"/>
                  </a:schemeClr>
                </a:solidFill>
                <a:latin typeface="+mn-ea"/>
              </a:rPr>
              <a:t>，如下图所示：</a:t>
            </a:r>
            <a:r>
              <a:rPr lang="zh-CN" altLang="en-US" dirty="0">
                <a:solidFill>
                  <a:srgbClr val="00B050"/>
                </a:solidFill>
                <a:latin typeface="+mn-ea"/>
              </a:rPr>
              <a:t>沿着纸质四边拍照，清晰和明亮，无关东西不要入镜；</a:t>
            </a:r>
            <a:r>
              <a:rPr lang="en-US" altLang="zh-CN" dirty="0">
                <a:solidFill>
                  <a:srgbClr val="00B050"/>
                </a:solidFill>
                <a:latin typeface="+mn-ea"/>
              </a:rPr>
              <a:t>3</a:t>
            </a:r>
            <a:r>
              <a:rPr lang="zh-CN" altLang="en-US" dirty="0">
                <a:solidFill>
                  <a:srgbClr val="00B050"/>
                </a:solidFill>
                <a:latin typeface="+mn-ea"/>
              </a:rPr>
              <a:t>、请上传劳动合同所有内容的照片！</a:t>
            </a:r>
          </a:p>
        </p:txBody>
      </p:sp>
      <p:grpSp>
        <p:nvGrpSpPr>
          <p:cNvPr id="52" name="组合 6"/>
          <p:cNvGrpSpPr/>
          <p:nvPr/>
        </p:nvGrpSpPr>
        <p:grpSpPr>
          <a:xfrm>
            <a:off x="26603" y="6032500"/>
            <a:ext cx="12165397" cy="825500"/>
            <a:chOff x="115503" y="5866901"/>
            <a:chExt cx="13716002" cy="945530"/>
          </a:xfrm>
        </p:grpSpPr>
        <p:pic>
          <p:nvPicPr>
            <p:cNvPr id="2097186" name="图片 4"/>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2097187" name="图片 5"/>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sp>
        <p:nvSpPr>
          <p:cNvPr id="10" name="文本框 1"/>
          <p:cNvSpPr txBox="1"/>
          <p:nvPr/>
        </p:nvSpPr>
        <p:spPr>
          <a:xfrm>
            <a:off x="361103" y="599422"/>
            <a:ext cx="12233822" cy="523220"/>
          </a:xfrm>
          <a:prstGeom prst="rect">
            <a:avLst/>
          </a:prstGeom>
          <a:noFill/>
        </p:spPr>
        <p:txBody>
          <a:bodyPr wrap="square" rtlCol="0">
            <a:spAutoFit/>
          </a:bodyPr>
          <a:lstStyle/>
          <a:p>
            <a:pPr lvl="0"/>
            <a:r>
              <a:rPr lang="zh-CN" altLang="en-US" sz="2800" b="1" dirty="0">
                <a:solidFill>
                  <a:srgbClr val="0070C0"/>
                </a:solidFill>
                <a:latin typeface="+mn-ea"/>
              </a:rPr>
              <a:t>四、如果还未和任何公司签订</a:t>
            </a:r>
            <a:r>
              <a:rPr lang="en-US" altLang="zh-CN" sz="2800" b="1" dirty="0">
                <a:solidFill>
                  <a:srgbClr val="0070C0"/>
                </a:solidFill>
                <a:latin typeface="+mn-ea"/>
              </a:rPr>
              <a:t>《</a:t>
            </a:r>
            <a:r>
              <a:rPr lang="zh-CN" altLang="en-US" sz="2800" b="1" dirty="0">
                <a:solidFill>
                  <a:srgbClr val="0070C0"/>
                </a:solidFill>
                <a:latin typeface="+mn-ea"/>
              </a:rPr>
              <a:t>就业协议</a:t>
            </a:r>
            <a:r>
              <a:rPr lang="en-US" altLang="zh-CN" sz="2800" b="1" dirty="0">
                <a:solidFill>
                  <a:srgbClr val="0070C0"/>
                </a:solidFill>
                <a:latin typeface="+mn-ea"/>
              </a:rPr>
              <a:t>》</a:t>
            </a:r>
            <a:r>
              <a:rPr lang="zh-CN" altLang="en-US" sz="2800" b="1" dirty="0">
                <a:solidFill>
                  <a:srgbClr val="0070C0"/>
                </a:solidFill>
                <a:latin typeface="+mn-ea"/>
              </a:rPr>
              <a:t>或</a:t>
            </a:r>
            <a:r>
              <a:rPr lang="en-US" altLang="zh-CN" sz="2800" b="1" dirty="0">
                <a:solidFill>
                  <a:srgbClr val="0070C0"/>
                </a:solidFill>
                <a:latin typeface="+mn-ea"/>
              </a:rPr>
              <a:t>《</a:t>
            </a:r>
            <a:r>
              <a:rPr lang="zh-CN" altLang="en-US" sz="2800" b="1" dirty="0">
                <a:solidFill>
                  <a:srgbClr val="0070C0"/>
                </a:solidFill>
                <a:latin typeface="+mn-ea"/>
              </a:rPr>
              <a:t>劳务合同</a:t>
            </a:r>
            <a:r>
              <a:rPr lang="en-US" altLang="zh-CN" sz="2800" b="1" dirty="0">
                <a:solidFill>
                  <a:srgbClr val="0070C0"/>
                </a:solidFill>
                <a:latin typeface="+mn-ea"/>
              </a:rPr>
              <a:t>》</a:t>
            </a:r>
            <a:r>
              <a:rPr lang="zh-CN" altLang="en-US" sz="2800" b="1" dirty="0">
                <a:solidFill>
                  <a:srgbClr val="0070C0"/>
                </a:solidFill>
                <a:latin typeface="+mn-ea"/>
              </a:rPr>
              <a:t>，怎么办？</a:t>
            </a:r>
          </a:p>
        </p:txBody>
      </p:sp>
      <p:grpSp>
        <p:nvGrpSpPr>
          <p:cNvPr id="11" name="组合 6"/>
          <p:cNvGrpSpPr/>
          <p:nvPr/>
        </p:nvGrpSpPr>
        <p:grpSpPr>
          <a:xfrm rot="10800000">
            <a:off x="26602" y="0"/>
            <a:ext cx="12165397" cy="825500"/>
            <a:chOff x="115503" y="5866901"/>
            <a:chExt cx="13716002" cy="945530"/>
          </a:xfrm>
        </p:grpSpPr>
        <p:pic>
          <p:nvPicPr>
            <p:cNvPr id="12" name="图片 4"/>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13" name="图片 5"/>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sp>
        <p:nvSpPr>
          <p:cNvPr id="2" name="矩形 1"/>
          <p:cNvSpPr/>
          <p:nvPr/>
        </p:nvSpPr>
        <p:spPr>
          <a:xfrm>
            <a:off x="444634" y="5395054"/>
            <a:ext cx="11413558" cy="830997"/>
          </a:xfrm>
          <a:prstGeom prst="rect">
            <a:avLst/>
          </a:prstGeom>
        </p:spPr>
        <p:txBody>
          <a:bodyPr wrap="square">
            <a:spAutoFit/>
          </a:bodyPr>
          <a:lstStyle/>
          <a:p>
            <a:r>
              <a:rPr lang="zh-CN" altLang="en-US" sz="2400" dirty="0">
                <a:solidFill>
                  <a:schemeClr val="bg2">
                    <a:lumMod val="50000"/>
                  </a:schemeClr>
                </a:solidFill>
                <a:latin typeface="+mn-ea"/>
              </a:rPr>
              <a:t>注意：如需</a:t>
            </a:r>
            <a:r>
              <a:rPr lang="zh-CN" altLang="en-US" sz="2400" dirty="0">
                <a:solidFill>
                  <a:srgbClr val="FF0000"/>
                </a:solidFill>
                <a:latin typeface="+mn-ea"/>
              </a:rPr>
              <a:t>毕业后继续考编</a:t>
            </a:r>
            <a:r>
              <a:rPr lang="zh-CN" altLang="en-US" sz="2400" dirty="0">
                <a:solidFill>
                  <a:schemeClr val="bg2">
                    <a:lumMod val="50000"/>
                  </a:schemeClr>
                </a:solidFill>
                <a:latin typeface="+mn-ea"/>
              </a:rPr>
              <a:t>的同学，请</a:t>
            </a:r>
            <a:r>
              <a:rPr lang="zh-CN" altLang="en-US" sz="2400" dirty="0">
                <a:solidFill>
                  <a:srgbClr val="FF0000"/>
                </a:solidFill>
                <a:latin typeface="+mn-ea"/>
              </a:rPr>
              <a:t>不要使用</a:t>
            </a:r>
            <a:r>
              <a:rPr lang="zh-CN" altLang="en-US" sz="2400" dirty="0">
                <a:solidFill>
                  <a:schemeClr val="bg2">
                    <a:lumMod val="50000"/>
                  </a:schemeClr>
                </a:solidFill>
                <a:latin typeface="+mn-ea"/>
              </a:rPr>
              <a:t>学校下发的</a:t>
            </a:r>
            <a:r>
              <a:rPr lang="zh-CN" altLang="en-US" sz="2400" dirty="0">
                <a:solidFill>
                  <a:srgbClr val="FF0000"/>
                </a:solidFill>
                <a:latin typeface="+mn-ea"/>
              </a:rPr>
              <a:t>绿色专用纸打印的</a:t>
            </a:r>
            <a:r>
              <a:rPr lang="en-US" altLang="zh-CN" sz="2400" dirty="0">
                <a:solidFill>
                  <a:srgbClr val="FF0000"/>
                </a:solidFill>
                <a:latin typeface="+mn-ea"/>
              </a:rPr>
              <a:t>《</a:t>
            </a:r>
            <a:r>
              <a:rPr lang="zh-CN" altLang="en-US" sz="2400" dirty="0">
                <a:solidFill>
                  <a:srgbClr val="FF0000"/>
                </a:solidFill>
                <a:latin typeface="+mn-ea"/>
              </a:rPr>
              <a:t>就业协议书</a:t>
            </a:r>
            <a:r>
              <a:rPr lang="en-US" altLang="zh-CN" sz="2400" dirty="0">
                <a:solidFill>
                  <a:srgbClr val="FF0000"/>
                </a:solidFill>
                <a:latin typeface="+mn-ea"/>
              </a:rPr>
              <a:t>》</a:t>
            </a:r>
            <a:r>
              <a:rPr lang="zh-CN" altLang="en-US" sz="2400" dirty="0">
                <a:solidFill>
                  <a:schemeClr val="bg2">
                    <a:lumMod val="50000"/>
                  </a:schemeClr>
                </a:solidFill>
                <a:latin typeface="+mn-ea"/>
              </a:rPr>
              <a:t>，以免影响以后考编考公正式签约。</a:t>
            </a:r>
          </a:p>
        </p:txBody>
      </p:sp>
      <p:sp>
        <p:nvSpPr>
          <p:cNvPr id="3" name="文本框 2"/>
          <p:cNvSpPr txBox="1"/>
          <p:nvPr/>
        </p:nvSpPr>
        <p:spPr>
          <a:xfrm>
            <a:off x="4017572" y="3072222"/>
            <a:ext cx="3326626" cy="1200329"/>
          </a:xfrm>
          <a:prstGeom prst="rect">
            <a:avLst/>
          </a:prstGeom>
          <a:noFill/>
        </p:spPr>
        <p:txBody>
          <a:bodyPr wrap="square" rtlCol="0">
            <a:spAutoFit/>
          </a:bodyPr>
          <a:lstStyle/>
          <a:p>
            <a:pPr algn="ctr"/>
            <a:r>
              <a:rPr lang="zh-CN" altLang="en-US" sz="2400" b="1" dirty="0"/>
              <a:t>单位盖章请确保是</a:t>
            </a:r>
            <a:r>
              <a:rPr lang="zh-CN" altLang="en-US" sz="2400" b="1" dirty="0">
                <a:solidFill>
                  <a:srgbClr val="FF0000"/>
                </a:solidFill>
              </a:rPr>
              <a:t>单位公章</a:t>
            </a:r>
            <a:r>
              <a:rPr lang="zh-CN" altLang="en-US" sz="2400" b="1" dirty="0"/>
              <a:t>或者</a:t>
            </a:r>
            <a:r>
              <a:rPr lang="zh-CN" altLang="en-US" sz="2400" b="1" dirty="0">
                <a:solidFill>
                  <a:srgbClr val="FF0000"/>
                </a:solidFill>
              </a:rPr>
              <a:t>单位合同章</a:t>
            </a:r>
            <a:r>
              <a:rPr lang="zh-CN" altLang="en-US" sz="2400" b="1" dirty="0"/>
              <a:t>，其他类型章无效！！！</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373990" y="2401053"/>
            <a:ext cx="11253151" cy="3247877"/>
          </a:xfrm>
          <a:prstGeom prst="rect">
            <a:avLst/>
          </a:prstGeom>
          <a:noFill/>
        </p:spPr>
        <p:txBody>
          <a:bodyPr wrap="square">
            <a:spAutoFit/>
            <a:scene3d>
              <a:camera prst="orthographicFront"/>
              <a:lightRig rig="threePt" dir="t"/>
            </a:scene3d>
            <a:sp3d contourW="12700"/>
          </a:bodyPr>
          <a:lstStyle/>
          <a:p>
            <a:pPr indent="457200">
              <a:lnSpc>
                <a:spcPct val="150000"/>
              </a:lnSpc>
            </a:pPr>
            <a:r>
              <a:rPr lang="zh-CN" altLang="en-US" sz="2800" dirty="0">
                <a:solidFill>
                  <a:schemeClr val="bg2">
                    <a:lumMod val="50000"/>
                  </a:schemeClr>
                </a:solidFill>
                <a:latin typeface="+mn-ea"/>
              </a:rPr>
              <a:t>所有同学都需要</a:t>
            </a:r>
            <a:r>
              <a:rPr lang="zh-CN" altLang="en-US" sz="2800" dirty="0">
                <a:solidFill>
                  <a:srgbClr val="FF0000"/>
                </a:solidFill>
                <a:latin typeface="+mn-ea"/>
              </a:rPr>
              <a:t>在</a:t>
            </a:r>
            <a:r>
              <a:rPr lang="en-US" altLang="zh-CN" sz="2800" dirty="0">
                <a:solidFill>
                  <a:srgbClr val="FF0000"/>
                </a:solidFill>
                <a:latin typeface="+mn-ea"/>
              </a:rPr>
              <a:t>91job</a:t>
            </a:r>
            <a:r>
              <a:rPr lang="zh-CN" altLang="en-US" sz="2800" dirty="0">
                <a:solidFill>
                  <a:srgbClr val="FF0000"/>
                </a:solidFill>
                <a:latin typeface="+mn-ea"/>
              </a:rPr>
              <a:t>系统</a:t>
            </a:r>
            <a:r>
              <a:rPr lang="zh-CN" altLang="en-US" sz="2800" dirty="0">
                <a:latin typeface="+mn-ea"/>
              </a:rPr>
              <a:t>上传就业信息</a:t>
            </a:r>
            <a:r>
              <a:rPr lang="zh-CN" altLang="en-US" sz="2800" dirty="0">
                <a:solidFill>
                  <a:srgbClr val="FF0000"/>
                </a:solidFill>
                <a:latin typeface="+mn-ea"/>
              </a:rPr>
              <a:t>（例如</a:t>
            </a:r>
            <a:r>
              <a:rPr lang="en-US" altLang="zh-CN" sz="2800" dirty="0">
                <a:solidFill>
                  <a:srgbClr val="FF0000"/>
                </a:solidFill>
                <a:latin typeface="+mn-ea"/>
              </a:rPr>
              <a:t>《</a:t>
            </a:r>
            <a:r>
              <a:rPr lang="zh-CN" altLang="en-US" sz="2800" dirty="0">
                <a:solidFill>
                  <a:srgbClr val="FF0000"/>
                </a:solidFill>
                <a:latin typeface="+mn-ea"/>
              </a:rPr>
              <a:t>毕业生就业协议书</a:t>
            </a:r>
            <a:r>
              <a:rPr lang="en-US" altLang="zh-CN" sz="2800" dirty="0">
                <a:solidFill>
                  <a:srgbClr val="FF0000"/>
                </a:solidFill>
                <a:latin typeface="+mn-ea"/>
              </a:rPr>
              <a:t>》</a:t>
            </a:r>
            <a:r>
              <a:rPr lang="zh-CN" altLang="en-US" sz="2800" dirty="0">
                <a:solidFill>
                  <a:srgbClr val="FF0000"/>
                </a:solidFill>
                <a:latin typeface="+mn-ea"/>
              </a:rPr>
              <a:t>或</a:t>
            </a:r>
            <a:r>
              <a:rPr lang="en-US" altLang="zh-CN" sz="2800" dirty="0">
                <a:solidFill>
                  <a:srgbClr val="FF0000"/>
                </a:solidFill>
                <a:latin typeface="+mn-ea"/>
              </a:rPr>
              <a:t>《</a:t>
            </a:r>
            <a:r>
              <a:rPr lang="zh-CN" altLang="en-US" sz="2800" dirty="0">
                <a:solidFill>
                  <a:srgbClr val="FF0000"/>
                </a:solidFill>
                <a:latin typeface="+mn-ea"/>
              </a:rPr>
              <a:t>劳动合同</a:t>
            </a:r>
            <a:r>
              <a:rPr lang="en-US" altLang="zh-CN" sz="2800" dirty="0">
                <a:solidFill>
                  <a:srgbClr val="FF0000"/>
                </a:solidFill>
                <a:latin typeface="+mn-ea"/>
              </a:rPr>
              <a:t>》</a:t>
            </a:r>
            <a:r>
              <a:rPr lang="zh-CN" altLang="en-US" sz="2800" dirty="0">
                <a:solidFill>
                  <a:srgbClr val="FF0000"/>
                </a:solidFill>
                <a:latin typeface="+mn-ea"/>
              </a:rPr>
              <a:t>或</a:t>
            </a:r>
            <a:r>
              <a:rPr lang="en-US" altLang="zh-CN" sz="2800" dirty="0">
                <a:solidFill>
                  <a:srgbClr val="FF0000"/>
                </a:solidFill>
                <a:latin typeface="+mn-ea"/>
              </a:rPr>
              <a:t>《</a:t>
            </a:r>
            <a:r>
              <a:rPr lang="zh-CN" altLang="en-US" sz="2800" dirty="0">
                <a:solidFill>
                  <a:srgbClr val="FF0000"/>
                </a:solidFill>
                <a:latin typeface="+mn-ea"/>
              </a:rPr>
              <a:t>就业证明</a:t>
            </a:r>
            <a:r>
              <a:rPr lang="en-US" altLang="zh-CN" sz="2800" dirty="0">
                <a:solidFill>
                  <a:srgbClr val="FF0000"/>
                </a:solidFill>
                <a:latin typeface="+mn-ea"/>
              </a:rPr>
              <a:t>》</a:t>
            </a:r>
            <a:r>
              <a:rPr lang="zh-CN" altLang="en-US" sz="2800" dirty="0">
                <a:solidFill>
                  <a:srgbClr val="FF0000"/>
                </a:solidFill>
                <a:latin typeface="+mn-ea"/>
              </a:rPr>
              <a:t>等</a:t>
            </a:r>
            <a:r>
              <a:rPr lang="en-US" altLang="zh-CN" sz="2800" dirty="0">
                <a:solidFill>
                  <a:srgbClr val="FF0000"/>
                </a:solidFill>
                <a:latin typeface="+mn-ea"/>
              </a:rPr>
              <a:t> </a:t>
            </a:r>
            <a:r>
              <a:rPr lang="zh-CN" altLang="en-US" sz="2800" dirty="0">
                <a:solidFill>
                  <a:srgbClr val="FF0000"/>
                </a:solidFill>
                <a:latin typeface="+mn-ea"/>
              </a:rPr>
              <a:t>）</a:t>
            </a:r>
            <a:r>
              <a:rPr lang="zh-CN" altLang="en-US" sz="2800" dirty="0">
                <a:solidFill>
                  <a:schemeClr val="bg2">
                    <a:lumMod val="50000"/>
                  </a:schemeClr>
                </a:solidFill>
                <a:latin typeface="+mn-ea"/>
              </a:rPr>
              <a:t>。未在毕业离校前上报信息的同学后续档案转接派遣需要单独联系时老师（</a:t>
            </a:r>
            <a:r>
              <a:rPr lang="en-US" altLang="zh-CN" sz="2800" dirty="0">
                <a:solidFill>
                  <a:schemeClr val="bg2">
                    <a:lumMod val="50000"/>
                  </a:schemeClr>
                </a:solidFill>
                <a:latin typeface="+mn-ea"/>
              </a:rPr>
              <a:t>QQ:928729803 </a:t>
            </a:r>
            <a:r>
              <a:rPr lang="zh-CN" altLang="en-US" sz="2800" dirty="0">
                <a:solidFill>
                  <a:schemeClr val="bg2">
                    <a:lumMod val="50000"/>
                  </a:schemeClr>
                </a:solidFill>
                <a:latin typeface="+mn-ea"/>
              </a:rPr>
              <a:t>），后续派遣档案将只能按照学校的时间节点和流程安排分配进行（时间较长，且无法加急）。</a:t>
            </a:r>
          </a:p>
        </p:txBody>
      </p:sp>
      <p:grpSp>
        <p:nvGrpSpPr>
          <p:cNvPr id="58" name="组合 6"/>
          <p:cNvGrpSpPr/>
          <p:nvPr/>
        </p:nvGrpSpPr>
        <p:grpSpPr>
          <a:xfrm>
            <a:off x="26603" y="5756988"/>
            <a:ext cx="12165397" cy="1101012"/>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373991" y="623685"/>
            <a:ext cx="11417416" cy="1308884"/>
          </a:xfrm>
          <a:prstGeom prst="rect">
            <a:avLst/>
          </a:prstGeom>
          <a:noFill/>
        </p:spPr>
        <p:txBody>
          <a:bodyPr wrap="square" rtlCol="0">
            <a:spAutoFit/>
          </a:bodyPr>
          <a:lstStyle/>
          <a:p>
            <a:pPr>
              <a:lnSpc>
                <a:spcPct val="150000"/>
              </a:lnSpc>
            </a:pPr>
            <a:r>
              <a:rPr lang="zh-CN" altLang="en-US" sz="2800" b="1" dirty="0">
                <a:solidFill>
                  <a:srgbClr val="0070C0"/>
                </a:solidFill>
                <a:latin typeface="+mn-ea"/>
              </a:rPr>
              <a:t>五、如果我明年准备考研、考编、考公等，还需要提交</a:t>
            </a:r>
            <a:r>
              <a:rPr lang="en-US" altLang="zh-CN" sz="2800" b="1" dirty="0">
                <a:solidFill>
                  <a:srgbClr val="0070C0"/>
                </a:solidFill>
                <a:latin typeface="+mn-ea"/>
              </a:rPr>
              <a:t>《</a:t>
            </a:r>
            <a:r>
              <a:rPr lang="zh-CN" altLang="en-US" sz="2800" b="1" dirty="0">
                <a:solidFill>
                  <a:srgbClr val="0070C0"/>
                </a:solidFill>
                <a:latin typeface="+mn-ea"/>
              </a:rPr>
              <a:t>就业协议</a:t>
            </a:r>
            <a:r>
              <a:rPr lang="en-US" altLang="zh-CN" sz="2800" b="1" dirty="0">
                <a:solidFill>
                  <a:srgbClr val="0070C0"/>
                </a:solidFill>
                <a:latin typeface="+mn-ea"/>
              </a:rPr>
              <a:t>》</a:t>
            </a:r>
            <a:r>
              <a:rPr lang="zh-CN" altLang="en-US" sz="2800" b="1" dirty="0">
                <a:solidFill>
                  <a:srgbClr val="0070C0"/>
                </a:solidFill>
                <a:latin typeface="+mn-ea"/>
              </a:rPr>
              <a:t>或</a:t>
            </a:r>
            <a:r>
              <a:rPr lang="en-US" altLang="zh-CN" sz="2800" b="1" dirty="0">
                <a:solidFill>
                  <a:srgbClr val="0070C0"/>
                </a:solidFill>
                <a:latin typeface="+mn-ea"/>
              </a:rPr>
              <a:t>《</a:t>
            </a:r>
            <a:r>
              <a:rPr lang="zh-CN" altLang="en-US" sz="2800" b="1" dirty="0">
                <a:solidFill>
                  <a:srgbClr val="0070C0"/>
                </a:solidFill>
                <a:latin typeface="+mn-ea"/>
              </a:rPr>
              <a:t>劳动合同</a:t>
            </a:r>
            <a:r>
              <a:rPr lang="en-US" altLang="zh-CN" sz="2800" b="1" dirty="0">
                <a:solidFill>
                  <a:srgbClr val="0070C0"/>
                </a:solidFill>
                <a:latin typeface="+mn-ea"/>
              </a:rPr>
              <a:t>》</a:t>
            </a:r>
            <a:r>
              <a:rPr lang="zh-CN" altLang="en-US" sz="2800" b="1" dirty="0">
                <a:solidFill>
                  <a:srgbClr val="0070C0"/>
                </a:solidFill>
                <a:latin typeface="+mn-ea"/>
              </a:rPr>
              <a:t>吗？</a:t>
            </a:r>
          </a:p>
        </p:txBody>
      </p:sp>
      <p:grpSp>
        <p:nvGrpSpPr>
          <p:cNvPr id="7" name="组合 6"/>
          <p:cNvGrpSpPr/>
          <p:nvPr/>
        </p:nvGrpSpPr>
        <p:grpSpPr>
          <a:xfrm rot="10800000">
            <a:off x="26603" y="12587"/>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文本框 3"/>
          <p:cNvSpPr txBox="1"/>
          <p:nvPr/>
        </p:nvSpPr>
        <p:spPr>
          <a:xfrm>
            <a:off x="804484" y="2096377"/>
            <a:ext cx="10420740" cy="3785652"/>
          </a:xfrm>
          <a:prstGeom prst="rect">
            <a:avLst/>
          </a:prstGeom>
          <a:noFill/>
        </p:spPr>
        <p:txBody>
          <a:bodyPr wrap="square">
            <a:spAutoFit/>
            <a:scene3d>
              <a:camera prst="orthographicFront"/>
              <a:lightRig rig="threePt" dir="t"/>
            </a:scene3d>
            <a:sp3d contourW="12700"/>
          </a:bodyPr>
          <a:lstStyle/>
          <a:p>
            <a:pPr marL="514350" indent="-514350">
              <a:buAutoNum type="circleNumDbPlain"/>
            </a:pPr>
            <a:r>
              <a:rPr lang="zh-CN" altLang="en-US" sz="2400" dirty="0">
                <a:solidFill>
                  <a:srgbClr val="00B050"/>
                </a:solidFill>
                <a:latin typeface="+mn-ea"/>
              </a:rPr>
              <a:t>考研     调档函或录取通知书（前期可以先上传研招网的拟录取通知截图）</a:t>
            </a:r>
            <a:r>
              <a:rPr lang="zh-CN" altLang="en-US" sz="2400" dirty="0">
                <a:solidFill>
                  <a:schemeClr val="bg2">
                    <a:lumMod val="50000"/>
                  </a:schemeClr>
                </a:solidFill>
                <a:latin typeface="+mn-ea"/>
              </a:rPr>
              <a:t>需要邮寄人事档案到录取高校。请学生将</a:t>
            </a:r>
            <a:r>
              <a:rPr lang="zh-CN" altLang="en-US" sz="2400" dirty="0">
                <a:solidFill>
                  <a:srgbClr val="FF0000"/>
                </a:solidFill>
                <a:latin typeface="+mn-ea"/>
              </a:rPr>
              <a:t>高校调档函填写好的原件</a:t>
            </a:r>
            <a:r>
              <a:rPr lang="zh-CN" altLang="en-US" sz="2400" dirty="0">
                <a:solidFill>
                  <a:schemeClr val="bg2">
                    <a:lumMod val="50000"/>
                  </a:schemeClr>
                </a:solidFill>
                <a:latin typeface="+mn-ea"/>
              </a:rPr>
              <a:t>拍照上传就业系统后，交给</a:t>
            </a:r>
            <a:r>
              <a:rPr lang="zh-CN" altLang="en-US" sz="2400" dirty="0">
                <a:solidFill>
                  <a:srgbClr val="FF0000"/>
                </a:solidFill>
                <a:latin typeface="+mn-ea"/>
              </a:rPr>
              <a:t>美术学院</a:t>
            </a:r>
            <a:r>
              <a:rPr lang="en-US" altLang="zh-CN" sz="2400" dirty="0">
                <a:solidFill>
                  <a:srgbClr val="FF0000"/>
                </a:solidFill>
                <a:latin typeface="+mn-ea"/>
              </a:rPr>
              <a:t>322</a:t>
            </a:r>
            <a:r>
              <a:rPr lang="zh-CN" altLang="en-US" sz="2400" dirty="0">
                <a:solidFill>
                  <a:schemeClr val="bg2">
                    <a:lumMod val="50000"/>
                  </a:schemeClr>
                </a:solidFill>
                <a:latin typeface="+mn-ea"/>
              </a:rPr>
              <a:t>就业办时任毅老师处备存</a:t>
            </a:r>
            <a:endParaRPr lang="en-US" altLang="zh-CN" sz="2400" dirty="0">
              <a:solidFill>
                <a:schemeClr val="bg2">
                  <a:lumMod val="50000"/>
                </a:schemeClr>
              </a:solidFill>
              <a:latin typeface="+mn-ea"/>
            </a:endParaRPr>
          </a:p>
          <a:p>
            <a:pPr marL="514350" indent="-514350">
              <a:buAutoNum type="circleNumDbPlain"/>
            </a:pPr>
            <a:endParaRPr lang="zh-CN" altLang="en-US" sz="2400" dirty="0">
              <a:solidFill>
                <a:schemeClr val="bg2">
                  <a:lumMod val="50000"/>
                </a:schemeClr>
              </a:solidFill>
              <a:latin typeface="+mn-ea"/>
            </a:endParaRPr>
          </a:p>
          <a:p>
            <a:pPr marL="514350" indent="-514350">
              <a:buAutoNum type="circleNumDbPlain" startAt="2"/>
            </a:pPr>
            <a:r>
              <a:rPr lang="zh-CN" altLang="en-US" sz="2400" dirty="0">
                <a:solidFill>
                  <a:srgbClr val="00B050"/>
                </a:solidFill>
                <a:latin typeface="+mn-ea"/>
              </a:rPr>
              <a:t>考编    </a:t>
            </a:r>
            <a:r>
              <a:rPr lang="en-US" altLang="zh-CN" sz="2400" dirty="0">
                <a:solidFill>
                  <a:srgbClr val="00B050"/>
                </a:solidFill>
                <a:latin typeface="+mn-ea"/>
              </a:rPr>
              <a:t>《</a:t>
            </a:r>
            <a:r>
              <a:rPr lang="zh-CN" altLang="en-US" sz="2400" dirty="0">
                <a:solidFill>
                  <a:srgbClr val="00B050"/>
                </a:solidFill>
                <a:latin typeface="+mn-ea"/>
              </a:rPr>
              <a:t>就业协议书</a:t>
            </a:r>
            <a:r>
              <a:rPr lang="en-US" altLang="zh-CN" sz="2400" dirty="0">
                <a:solidFill>
                  <a:srgbClr val="00B050"/>
                </a:solidFill>
                <a:latin typeface="+mn-ea"/>
              </a:rPr>
              <a:t>》</a:t>
            </a:r>
            <a:r>
              <a:rPr lang="zh-CN" altLang="en-US" sz="2400" dirty="0">
                <a:solidFill>
                  <a:srgbClr val="00B050"/>
                </a:solidFill>
                <a:latin typeface="+mn-ea"/>
              </a:rPr>
              <a:t>（乙方）或教育局的录用公告或调档函</a:t>
            </a:r>
            <a:endParaRPr lang="en-US" altLang="zh-CN" sz="2400" dirty="0">
              <a:solidFill>
                <a:srgbClr val="00B050"/>
              </a:solidFill>
              <a:latin typeface="+mn-ea"/>
            </a:endParaRPr>
          </a:p>
          <a:p>
            <a:r>
              <a:rPr lang="en-US" altLang="zh-CN" sz="2400" dirty="0">
                <a:solidFill>
                  <a:schemeClr val="bg2">
                    <a:lumMod val="50000"/>
                  </a:schemeClr>
                </a:solidFill>
                <a:latin typeface="+mn-ea"/>
              </a:rPr>
              <a:t>      </a:t>
            </a:r>
            <a:r>
              <a:rPr lang="zh-CN" altLang="en-US" sz="2400" dirty="0">
                <a:solidFill>
                  <a:schemeClr val="bg2">
                    <a:lumMod val="50000"/>
                  </a:schemeClr>
                </a:solidFill>
                <a:latin typeface="+mn-ea"/>
              </a:rPr>
              <a:t>档案派遣按照录用单位的要求，有调档函的按照调档函上的地址进行档案派遣，无要求的默认“回户籍所在地”人才服务中心</a:t>
            </a:r>
            <a:endParaRPr lang="en-US" altLang="zh-CN" sz="2400" dirty="0">
              <a:solidFill>
                <a:schemeClr val="bg2">
                  <a:lumMod val="50000"/>
                </a:schemeClr>
              </a:solidFill>
              <a:latin typeface="+mn-ea"/>
            </a:endParaRPr>
          </a:p>
          <a:p>
            <a:r>
              <a:rPr lang="en-US" altLang="zh-CN" sz="2400" dirty="0">
                <a:solidFill>
                  <a:schemeClr val="bg2">
                    <a:lumMod val="50000"/>
                  </a:schemeClr>
                </a:solidFill>
                <a:latin typeface="+mn-ea"/>
              </a:rPr>
              <a:t>             </a:t>
            </a:r>
          </a:p>
          <a:p>
            <a:pPr marL="457200" indent="-457200">
              <a:buAutoNum type="circleNumDbPlain" startAt="3"/>
            </a:pPr>
            <a:r>
              <a:rPr lang="zh-CN" altLang="en-US" sz="2400" dirty="0">
                <a:solidFill>
                  <a:srgbClr val="00B050"/>
                </a:solidFill>
                <a:latin typeface="+mn-ea"/>
              </a:rPr>
              <a:t>出国     相关院校</a:t>
            </a:r>
            <a:r>
              <a:rPr lang="en-US" altLang="zh-CN" sz="2400" dirty="0">
                <a:solidFill>
                  <a:srgbClr val="00B050"/>
                </a:solidFill>
                <a:latin typeface="+mn-ea"/>
              </a:rPr>
              <a:t>offer/</a:t>
            </a:r>
            <a:r>
              <a:rPr lang="zh-CN" altLang="en-US" sz="2400" dirty="0">
                <a:solidFill>
                  <a:srgbClr val="00B050"/>
                </a:solidFill>
                <a:latin typeface="+mn-ea"/>
              </a:rPr>
              <a:t>录取通知邮件截图</a:t>
            </a:r>
            <a:endParaRPr lang="en-US" altLang="zh-CN" sz="2400" dirty="0">
              <a:solidFill>
                <a:srgbClr val="00B050"/>
              </a:solidFill>
              <a:latin typeface="+mn-ea"/>
            </a:endParaRPr>
          </a:p>
          <a:p>
            <a:pPr indent="457200"/>
            <a:r>
              <a:rPr lang="zh-CN" altLang="en-US" sz="2400" dirty="0">
                <a:solidFill>
                  <a:schemeClr val="bg2">
                    <a:lumMod val="50000"/>
                  </a:schemeClr>
                </a:solidFill>
                <a:latin typeface="+mn-ea"/>
              </a:rPr>
              <a:t>档案派遣选择“回户籍所在地”人才服务中心</a:t>
            </a:r>
            <a:endParaRPr lang="en-US" altLang="zh-CN" sz="2400" dirty="0">
              <a:solidFill>
                <a:schemeClr val="bg2">
                  <a:lumMod val="50000"/>
                </a:schemeClr>
              </a:solidFill>
              <a:latin typeface="+mn-ea"/>
            </a:endParaRPr>
          </a:p>
        </p:txBody>
      </p:sp>
      <p:grpSp>
        <p:nvGrpSpPr>
          <p:cNvPr id="64" name="组合 6"/>
          <p:cNvGrpSpPr/>
          <p:nvPr/>
        </p:nvGrpSpPr>
        <p:grpSpPr>
          <a:xfrm rot="10800000">
            <a:off x="0" y="33250"/>
            <a:ext cx="12165397" cy="825500"/>
            <a:chOff x="115503" y="5866901"/>
            <a:chExt cx="13716002" cy="945530"/>
          </a:xfrm>
        </p:grpSpPr>
        <p:pic>
          <p:nvPicPr>
            <p:cNvPr id="2097207"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8"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250203" y="606477"/>
            <a:ext cx="11915194" cy="1308884"/>
          </a:xfrm>
          <a:prstGeom prst="rect">
            <a:avLst/>
          </a:prstGeom>
          <a:noFill/>
        </p:spPr>
        <p:txBody>
          <a:bodyPr wrap="square" rtlCol="0">
            <a:spAutoFit/>
          </a:bodyPr>
          <a:lstStyle/>
          <a:p>
            <a:pPr>
              <a:lnSpc>
                <a:spcPct val="150000"/>
              </a:lnSpc>
            </a:pPr>
            <a:r>
              <a:rPr lang="zh-CN" altLang="en-US" sz="2800" b="1" dirty="0">
                <a:solidFill>
                  <a:srgbClr val="0070C0"/>
                </a:solidFill>
                <a:latin typeface="+mn-ea"/>
              </a:rPr>
              <a:t>六、如果我在毕业前已经考研、考编成功或已经拿到了出国的</a:t>
            </a:r>
            <a:r>
              <a:rPr lang="en-US" altLang="zh-CN" sz="2800" b="1" dirty="0">
                <a:solidFill>
                  <a:srgbClr val="0070C0"/>
                </a:solidFill>
                <a:latin typeface="+mn-ea"/>
              </a:rPr>
              <a:t>offer</a:t>
            </a:r>
            <a:r>
              <a:rPr lang="zh-CN" altLang="en-US" sz="2800" b="1" dirty="0">
                <a:solidFill>
                  <a:srgbClr val="0070C0"/>
                </a:solidFill>
                <a:latin typeface="+mn-ea"/>
              </a:rPr>
              <a:t>，应该上传哪些材料呢？</a:t>
            </a:r>
          </a:p>
        </p:txBody>
      </p:sp>
      <p:grpSp>
        <p:nvGrpSpPr>
          <p:cNvPr id="7" name="组合 6"/>
          <p:cNvGrpSpPr/>
          <p:nvPr/>
        </p:nvGrpSpPr>
        <p:grpSpPr>
          <a:xfrm>
            <a:off x="0" y="5952930"/>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C:\Users\朱婷\Documents\Tencent Files\2539505623\Image\C2C\Image2\361FBF266B1030AE1061255AAF49C1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8598" y="3816350"/>
            <a:ext cx="6305550" cy="2628900"/>
          </a:xfrm>
          <a:prstGeom prst="rect">
            <a:avLst/>
          </a:prstGeom>
          <a:noFill/>
          <a:ln>
            <a:noFill/>
          </a:ln>
        </p:spPr>
      </p:pic>
      <p:sp>
        <p:nvSpPr>
          <p:cNvPr id="1048755" name="文本框 3"/>
          <p:cNvSpPr txBox="1"/>
          <p:nvPr/>
        </p:nvSpPr>
        <p:spPr>
          <a:xfrm>
            <a:off x="418072" y="1779907"/>
            <a:ext cx="11159607" cy="2069284"/>
          </a:xfrm>
          <a:prstGeom prst="rect">
            <a:avLst/>
          </a:prstGeom>
          <a:noFill/>
        </p:spPr>
        <p:txBody>
          <a:bodyPr wrap="square">
            <a:spAutoFit/>
            <a:scene3d>
              <a:camera prst="orthographicFront"/>
              <a:lightRig rig="threePt" dir="t"/>
            </a:scene3d>
            <a:sp3d contourW="12700"/>
          </a:bodyPr>
          <a:lstStyle/>
          <a:p>
            <a:pPr>
              <a:lnSpc>
                <a:spcPct val="150000"/>
              </a:lnSpc>
            </a:pPr>
            <a:r>
              <a:rPr lang="zh-CN" altLang="en-US" sz="2800" dirty="0">
                <a:gradFill>
                  <a:gsLst>
                    <a:gs pos="23000">
                      <a:srgbClr val="9DC4C3"/>
                    </a:gs>
                    <a:gs pos="52000">
                      <a:srgbClr val="E8B898"/>
                    </a:gs>
                    <a:gs pos="83000">
                      <a:srgbClr val="9DC4C3"/>
                    </a:gs>
                  </a:gsLst>
                  <a:lin ang="3600000" scaled="0"/>
                </a:gradFill>
                <a:latin typeface="+mn-ea"/>
              </a:rPr>
              <a:t>     </a:t>
            </a:r>
            <a:r>
              <a:rPr lang="zh-CN" altLang="en-US" sz="2000" dirty="0">
                <a:solidFill>
                  <a:schemeClr val="bg2">
                    <a:lumMod val="50000"/>
                  </a:schemeClr>
                </a:solidFill>
                <a:latin typeface="+mn-ea"/>
              </a:rPr>
              <a:t>完成自己的信息上报后，可能会收到“学信网”等对</a:t>
            </a:r>
            <a:r>
              <a:rPr lang="en-US" altLang="zh-CN" sz="2000" dirty="0">
                <a:solidFill>
                  <a:schemeClr val="bg2">
                    <a:lumMod val="50000"/>
                  </a:schemeClr>
                </a:solidFill>
                <a:latin typeface="+mn-ea"/>
              </a:rPr>
              <a:t>91job</a:t>
            </a:r>
            <a:r>
              <a:rPr lang="zh-CN" altLang="en-US" sz="2000" dirty="0">
                <a:solidFill>
                  <a:schemeClr val="bg2">
                    <a:lumMod val="50000"/>
                  </a:schemeClr>
                </a:solidFill>
                <a:latin typeface="+mn-ea"/>
              </a:rPr>
              <a:t>系统上的信息进行回访的手机短信，请大家务必选择 “毕业去向信息”</a:t>
            </a:r>
            <a:r>
              <a:rPr lang="zh-CN" altLang="en-US" sz="2000" dirty="0">
                <a:solidFill>
                  <a:srgbClr val="FF0000"/>
                </a:solidFill>
                <a:latin typeface="+mn-ea"/>
              </a:rPr>
              <a:t>无误</a:t>
            </a:r>
            <a:r>
              <a:rPr lang="zh-CN" altLang="en-US" sz="2000" dirty="0">
                <a:solidFill>
                  <a:schemeClr val="bg2">
                    <a:lumMod val="50000"/>
                  </a:schemeClr>
                </a:solidFill>
                <a:latin typeface="+mn-ea"/>
              </a:rPr>
              <a:t>”（如下图所示），即</a:t>
            </a:r>
            <a:r>
              <a:rPr lang="zh-CN" altLang="en-US" sz="2000" dirty="0">
                <a:solidFill>
                  <a:srgbClr val="FF0000"/>
                </a:solidFill>
                <a:latin typeface="+mn-ea"/>
              </a:rPr>
              <a:t>按照自己在</a:t>
            </a:r>
            <a:r>
              <a:rPr lang="en-US" altLang="zh-CN" sz="2000" dirty="0">
                <a:solidFill>
                  <a:srgbClr val="FF0000"/>
                </a:solidFill>
                <a:latin typeface="+mn-ea"/>
              </a:rPr>
              <a:t>91job</a:t>
            </a:r>
            <a:r>
              <a:rPr lang="zh-CN" altLang="en-US" sz="2000" dirty="0">
                <a:solidFill>
                  <a:srgbClr val="FF0000"/>
                </a:solidFill>
                <a:latin typeface="+mn-ea"/>
              </a:rPr>
              <a:t>系统上填写的毕业去向信息回答调查问卷</a:t>
            </a:r>
            <a:r>
              <a:rPr lang="zh-CN" altLang="en-US" sz="2000" dirty="0">
                <a:solidFill>
                  <a:schemeClr val="bg2">
                    <a:lumMod val="50000"/>
                  </a:schemeClr>
                </a:solidFill>
                <a:latin typeface="+mn-ea"/>
              </a:rPr>
              <a:t>，</a:t>
            </a:r>
            <a:r>
              <a:rPr lang="zh-CN" altLang="en-US" sz="2000" dirty="0">
                <a:solidFill>
                  <a:srgbClr val="FF0000"/>
                </a:solidFill>
                <a:latin typeface="+mn-ea"/>
              </a:rPr>
              <a:t>切记不要随意选择其他选项或反馈任何信息</a:t>
            </a:r>
            <a:r>
              <a:rPr lang="zh-CN" altLang="en-US" sz="2000" dirty="0">
                <a:solidFill>
                  <a:schemeClr val="bg2">
                    <a:lumMod val="50000"/>
                  </a:schemeClr>
                </a:solidFill>
                <a:latin typeface="+mn-ea"/>
              </a:rPr>
              <a:t>，否则会影响到自己的人事档案的派遣工作。</a:t>
            </a:r>
            <a:r>
              <a:rPr lang="zh-CN" altLang="en-US" sz="2000" b="1" dirty="0">
                <a:latin typeface="+mn-ea"/>
              </a:rPr>
              <a:t>调查问卷的内容不会对考研考公考编等考试产生任何影响！！！</a:t>
            </a:r>
          </a:p>
        </p:txBody>
      </p:sp>
      <p:grpSp>
        <p:nvGrpSpPr>
          <p:cNvPr id="70" name="组合 6"/>
          <p:cNvGrpSpPr/>
          <p:nvPr/>
        </p:nvGrpSpPr>
        <p:grpSpPr>
          <a:xfrm>
            <a:off x="26603" y="6032500"/>
            <a:ext cx="12165397" cy="825500"/>
            <a:chOff x="115503" y="5866901"/>
            <a:chExt cx="13716002" cy="945530"/>
          </a:xfrm>
        </p:grpSpPr>
        <p:pic>
          <p:nvPicPr>
            <p:cNvPr id="2097209" name="图片 4"/>
            <p:cNvPicPr>
              <a:picLocks noChangeAspect="1"/>
            </p:cNvPicPr>
            <p:nvPr/>
          </p:nvPicPr>
          <p:blipFill rotWithShape="1">
            <a:blip r:embed="rId3" cstate="print"/>
            <a:srcRect/>
            <a:stretch>
              <a:fillRect/>
            </a:stretch>
          </p:blipFill>
          <p:spPr>
            <a:xfrm rot="16200000">
              <a:off x="3071738" y="2910666"/>
              <a:ext cx="945530" cy="6858000"/>
            </a:xfrm>
            <a:prstGeom prst="rect">
              <a:avLst/>
            </a:prstGeom>
          </p:spPr>
        </p:pic>
        <p:pic>
          <p:nvPicPr>
            <p:cNvPr id="2097210" name="图片 5"/>
            <p:cNvPicPr>
              <a:picLocks noChangeAspect="1"/>
            </p:cNvPicPr>
            <p:nvPr/>
          </p:nvPicPr>
          <p:blipFill rotWithShape="1">
            <a:blip r:embed="rId3" cstate="print"/>
            <a:srcRect/>
            <a:stretch>
              <a:fillRect/>
            </a:stretch>
          </p:blipFill>
          <p:spPr>
            <a:xfrm rot="16200000">
              <a:off x="9929741" y="2910666"/>
              <a:ext cx="945528" cy="6858000"/>
            </a:xfrm>
            <a:prstGeom prst="rect">
              <a:avLst/>
            </a:prstGeom>
          </p:spPr>
        </p:pic>
      </p:grpSp>
      <p:sp>
        <p:nvSpPr>
          <p:cNvPr id="8" name="文本框 1"/>
          <p:cNvSpPr txBox="1"/>
          <p:nvPr/>
        </p:nvSpPr>
        <p:spPr>
          <a:xfrm>
            <a:off x="151705" y="755724"/>
            <a:ext cx="11915194" cy="1200329"/>
          </a:xfrm>
          <a:prstGeom prst="rect">
            <a:avLst/>
          </a:prstGeom>
          <a:noFill/>
        </p:spPr>
        <p:txBody>
          <a:bodyPr wrap="square" rtlCol="0">
            <a:spAutoFit/>
          </a:bodyPr>
          <a:lstStyle/>
          <a:p>
            <a:pPr lvl="0"/>
            <a:r>
              <a:rPr lang="zh-CN" altLang="en-US" sz="3600" b="1" dirty="0">
                <a:solidFill>
                  <a:srgbClr val="0070C0"/>
                </a:solidFill>
                <a:latin typeface="+mn-ea"/>
              </a:rPr>
              <a:t>七、收到“学信网“等第三方的反馈调查问卷应该如何做？（包括电话、邮件、短信等方式）</a:t>
            </a:r>
          </a:p>
        </p:txBody>
      </p:sp>
      <p:grpSp>
        <p:nvGrpSpPr>
          <p:cNvPr id="9" name="组合 6"/>
          <p:cNvGrpSpPr/>
          <p:nvPr/>
        </p:nvGrpSpPr>
        <p:grpSpPr>
          <a:xfrm rot="10800000">
            <a:off x="-45127" y="0"/>
            <a:ext cx="12165397" cy="825502"/>
            <a:chOff x="115503" y="5866899"/>
            <a:chExt cx="13716002" cy="945532"/>
          </a:xfrm>
        </p:grpSpPr>
        <p:pic>
          <p:nvPicPr>
            <p:cNvPr id="10" name="图片 4"/>
            <p:cNvPicPr>
              <a:picLocks noChangeAspect="1"/>
            </p:cNvPicPr>
            <p:nvPr/>
          </p:nvPicPr>
          <p:blipFill rotWithShape="1">
            <a:blip r:embed="rId3" cstate="print"/>
            <a:srcRect/>
            <a:stretch>
              <a:fillRect/>
            </a:stretch>
          </p:blipFill>
          <p:spPr>
            <a:xfrm rot="16200000">
              <a:off x="3071738" y="2910666"/>
              <a:ext cx="945530" cy="6858000"/>
            </a:xfrm>
            <a:prstGeom prst="rect">
              <a:avLst/>
            </a:prstGeom>
          </p:spPr>
        </p:pic>
        <p:pic>
          <p:nvPicPr>
            <p:cNvPr id="11" name="图片 5"/>
            <p:cNvPicPr>
              <a:picLocks noChangeAspect="1"/>
            </p:cNvPicPr>
            <p:nvPr/>
          </p:nvPicPr>
          <p:blipFill rotWithShape="1">
            <a:blip r:embed="rId3" cstate="print"/>
            <a:srcRect/>
            <a:stretch>
              <a:fillRect/>
            </a:stretch>
          </p:blipFill>
          <p:spPr>
            <a:xfrm rot="16200000">
              <a:off x="9929741" y="2910663"/>
              <a:ext cx="945528" cy="685800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855507" y="1471830"/>
            <a:ext cx="5378896" cy="4459041"/>
          </a:xfrm>
          <a:prstGeom prst="rect">
            <a:avLst/>
          </a:prstGeom>
          <a:noFill/>
        </p:spPr>
        <p:txBody>
          <a:bodyPr wrap="square">
            <a:spAutoFit/>
            <a:scene3d>
              <a:camera prst="orthographicFront"/>
              <a:lightRig rig="threePt" dir="t"/>
            </a:scene3d>
            <a:sp3d contourW="12700"/>
          </a:bodyPr>
          <a:lstStyle/>
          <a:p>
            <a:pPr lvl="0">
              <a:lnSpc>
                <a:spcPct val="150000"/>
              </a:lnSpc>
            </a:pPr>
            <a:r>
              <a:rPr lang="zh-CN" altLang="en-US" sz="2400" dirty="0">
                <a:solidFill>
                  <a:schemeClr val="bg2">
                    <a:lumMod val="50000"/>
                  </a:schemeClr>
                </a:solidFill>
                <a:latin typeface="+mn-ea"/>
              </a:rPr>
              <a:t>如果有同学之前填写的就业信息已经审核通过，但后续需要重新更新自己的就业信息，可以登录</a:t>
            </a:r>
            <a:r>
              <a:rPr lang="en-US" altLang="zh-CN" sz="2400" dirty="0">
                <a:solidFill>
                  <a:schemeClr val="bg2">
                    <a:lumMod val="50000"/>
                  </a:schemeClr>
                </a:solidFill>
                <a:latin typeface="+mn-ea"/>
              </a:rPr>
              <a:t>91job</a:t>
            </a:r>
            <a:r>
              <a:rPr lang="zh-CN" altLang="en-US" sz="2400" dirty="0">
                <a:solidFill>
                  <a:schemeClr val="bg2">
                    <a:lumMod val="50000"/>
                  </a:schemeClr>
                </a:solidFill>
                <a:latin typeface="+mn-ea"/>
              </a:rPr>
              <a:t>就业系统后，选择</a:t>
            </a:r>
            <a:r>
              <a:rPr lang="zh-CN" altLang="en-US" sz="2400" dirty="0">
                <a:solidFill>
                  <a:srgbClr val="FF0000"/>
                </a:solidFill>
                <a:latin typeface="+mn-ea"/>
              </a:rPr>
              <a:t>就业信息变更</a:t>
            </a:r>
            <a:r>
              <a:rPr lang="zh-CN" altLang="en-US" sz="2400" dirty="0">
                <a:solidFill>
                  <a:schemeClr val="bg2">
                    <a:lumMod val="50000"/>
                  </a:schemeClr>
                </a:solidFill>
                <a:latin typeface="+mn-ea"/>
              </a:rPr>
              <a:t>选项，变更自己的就业信息，信息变更</a:t>
            </a:r>
            <a:r>
              <a:rPr lang="zh-CN" altLang="en-US" sz="2400" dirty="0">
                <a:solidFill>
                  <a:srgbClr val="FF0000"/>
                </a:solidFill>
                <a:latin typeface="+mn-ea"/>
              </a:rPr>
              <a:t>提交后</a:t>
            </a:r>
            <a:r>
              <a:rPr lang="zh-CN" altLang="en-US" sz="2400" dirty="0">
                <a:solidFill>
                  <a:schemeClr val="bg2">
                    <a:lumMod val="50000"/>
                  </a:schemeClr>
                </a:solidFill>
                <a:latin typeface="+mn-ea"/>
              </a:rPr>
              <a:t>联系美院就业办时任毅老师（办公室电话：</a:t>
            </a:r>
            <a:r>
              <a:rPr lang="en-US" altLang="zh-CN" sz="2400" dirty="0">
                <a:solidFill>
                  <a:schemeClr val="bg2">
                    <a:lumMod val="50000"/>
                  </a:schemeClr>
                </a:solidFill>
                <a:latin typeface="+mn-ea"/>
              </a:rPr>
              <a:t>025-86178374</a:t>
            </a:r>
            <a:r>
              <a:rPr lang="zh-CN" altLang="en-US" sz="2400" dirty="0">
                <a:solidFill>
                  <a:schemeClr val="bg2">
                    <a:lumMod val="50000"/>
                  </a:schemeClr>
                </a:solidFill>
                <a:latin typeface="+mn-ea"/>
              </a:rPr>
              <a:t>、</a:t>
            </a:r>
            <a:r>
              <a:rPr lang="en-US" altLang="zh-CN" sz="2400" dirty="0">
                <a:solidFill>
                  <a:schemeClr val="bg2">
                    <a:lumMod val="50000"/>
                  </a:schemeClr>
                </a:solidFill>
                <a:latin typeface="+mn-ea"/>
              </a:rPr>
              <a:t>QQ</a:t>
            </a:r>
            <a:r>
              <a:rPr lang="zh-CN" altLang="en-US" sz="2400" dirty="0">
                <a:solidFill>
                  <a:schemeClr val="bg2">
                    <a:lumMod val="50000"/>
                  </a:schemeClr>
                </a:solidFill>
                <a:latin typeface="+mn-ea"/>
              </a:rPr>
              <a:t>：</a:t>
            </a:r>
            <a:r>
              <a:rPr lang="en-US" altLang="zh-CN" sz="2400" dirty="0">
                <a:solidFill>
                  <a:schemeClr val="bg2">
                    <a:lumMod val="50000"/>
                  </a:schemeClr>
                </a:solidFill>
                <a:latin typeface="+mn-ea"/>
              </a:rPr>
              <a:t>928729803</a:t>
            </a:r>
            <a:r>
              <a:rPr lang="zh-CN" altLang="en-US" sz="2400" dirty="0">
                <a:solidFill>
                  <a:schemeClr val="bg2">
                    <a:lumMod val="50000"/>
                  </a:schemeClr>
                </a:solidFill>
                <a:latin typeface="+mn-ea"/>
              </a:rPr>
              <a:t>），会指导学生如何重新修改和填写。</a:t>
            </a:r>
            <a:endParaRPr lang="en-US" altLang="zh-CN" sz="2400" dirty="0">
              <a:solidFill>
                <a:schemeClr val="bg2">
                  <a:lumMod val="50000"/>
                </a:schemeClr>
              </a:solidFill>
              <a:latin typeface="+mn-ea"/>
            </a:endParaRPr>
          </a:p>
        </p:txBody>
      </p:sp>
      <p:grpSp>
        <p:nvGrpSpPr>
          <p:cNvPr id="58" name="组合 6"/>
          <p:cNvGrpSpPr/>
          <p:nvPr/>
        </p:nvGrpSpPr>
        <p:grpSpPr>
          <a:xfrm>
            <a:off x="26603" y="6032500"/>
            <a:ext cx="12165397" cy="825500"/>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138403" y="825499"/>
            <a:ext cx="11915194" cy="646331"/>
          </a:xfrm>
          <a:prstGeom prst="rect">
            <a:avLst/>
          </a:prstGeom>
          <a:noFill/>
        </p:spPr>
        <p:txBody>
          <a:bodyPr wrap="square" rtlCol="0">
            <a:spAutoFit/>
          </a:bodyPr>
          <a:lstStyle/>
          <a:p>
            <a:pPr lvl="0"/>
            <a:r>
              <a:rPr lang="zh-CN" altLang="en-US" sz="3600" b="1" dirty="0">
                <a:solidFill>
                  <a:srgbClr val="0070C0"/>
                </a:solidFill>
                <a:latin typeface="+mn-ea"/>
              </a:rPr>
              <a:t>八、如果信息已经通过学院审核，还想再更新信息怎么办？</a:t>
            </a:r>
          </a:p>
        </p:txBody>
      </p:sp>
      <p:grpSp>
        <p:nvGrpSpPr>
          <p:cNvPr id="7" name="组合 6"/>
          <p:cNvGrpSpPr/>
          <p:nvPr/>
        </p:nvGrpSpPr>
        <p:grpSpPr>
          <a:xfrm rot="10800000">
            <a:off x="151705" y="0"/>
            <a:ext cx="12165397" cy="825500"/>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3" name="AutoShape 4"/>
          <p:cNvSpPr>
            <a:spLocks noChangeAspect="1" noChangeArrowheads="1"/>
          </p:cNvSpPr>
          <p:nvPr/>
        </p:nvSpPr>
        <p:spPr bwMode="auto">
          <a:xfrm>
            <a:off x="3193054" y="517511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rotWithShape="1">
          <a:blip r:embed="rId3"/>
          <a:srcRect t="9909" b="26605"/>
          <a:stretch>
            <a:fillRect/>
          </a:stretch>
        </p:blipFill>
        <p:spPr>
          <a:xfrm>
            <a:off x="7426155" y="1575222"/>
            <a:ext cx="3162300" cy="4353886"/>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499505" y="1521785"/>
            <a:ext cx="11018579" cy="4540538"/>
          </a:xfrm>
          <a:prstGeom prst="rect">
            <a:avLst/>
          </a:prstGeom>
          <a:noFill/>
        </p:spPr>
        <p:txBody>
          <a:bodyPr wrap="square">
            <a:spAutoFit/>
            <a:scene3d>
              <a:camera prst="orthographicFront"/>
              <a:lightRig rig="threePt" dir="t"/>
            </a:scene3d>
            <a:sp3d contourW="12700"/>
          </a:bodyPr>
          <a:lstStyle/>
          <a:p>
            <a:pPr lvl="0" indent="457200">
              <a:lnSpc>
                <a:spcPct val="150000"/>
              </a:lnSpc>
            </a:pPr>
            <a:r>
              <a:rPr lang="zh-CN" altLang="en-US" sz="2800" b="1" dirty="0">
                <a:solidFill>
                  <a:schemeClr val="bg2">
                    <a:lumMod val="50000"/>
                  </a:schemeClr>
                </a:solidFill>
                <a:latin typeface="锐字逼格锐线粗体简2.0" panose="02010604000000000000" pitchFamily="2" charset="-122"/>
                <a:ea typeface="锐字逼格锐线粗体简2.0" panose="02010604000000000000" pitchFamily="2" charset="-122"/>
              </a:rPr>
              <a:t>参考往年时间节点以及受学生毕业答辩等因素影响，建议</a:t>
            </a:r>
            <a:r>
              <a:rPr lang="en-US" altLang="zh-CN" sz="2800" b="1" dirty="0">
                <a:solidFill>
                  <a:srgbClr val="FF0000"/>
                </a:solidFill>
                <a:ea typeface="锐字逼格锐线粗体简2.0" panose="02010604000000000000" pitchFamily="2" charset="-122"/>
              </a:rPr>
              <a:t>4</a:t>
            </a:r>
            <a:r>
              <a:rPr lang="zh-CN" altLang="en-US" sz="2800" b="1" dirty="0">
                <a:solidFill>
                  <a:srgbClr val="FF0000"/>
                </a:solidFill>
                <a:ea typeface="锐字逼格锐线粗体简2.0" panose="02010604000000000000" pitchFamily="2" charset="-122"/>
              </a:rPr>
              <a:t>月</a:t>
            </a:r>
            <a:r>
              <a:rPr lang="en-US" altLang="zh-CN" sz="2800" b="1" dirty="0">
                <a:solidFill>
                  <a:srgbClr val="FF0000"/>
                </a:solidFill>
                <a:ea typeface="锐字逼格锐线粗体简2.0" panose="02010604000000000000" pitchFamily="2" charset="-122"/>
              </a:rPr>
              <a:t>15</a:t>
            </a:r>
            <a:r>
              <a:rPr lang="zh-CN" altLang="en-US" sz="2800" b="1" dirty="0">
                <a:solidFill>
                  <a:srgbClr val="FF0000"/>
                </a:solidFill>
                <a:ea typeface="锐字逼格锐线粗体简2.0" panose="02010604000000000000" pitchFamily="2" charset="-122"/>
              </a:rPr>
              <a:t>日前</a:t>
            </a:r>
            <a:r>
              <a:rPr lang="zh-CN" altLang="en-US" sz="2800" b="1" dirty="0">
                <a:solidFill>
                  <a:schemeClr val="bg2">
                    <a:lumMod val="50000"/>
                  </a:schemeClr>
                </a:solidFill>
                <a:ea typeface="锐字逼格锐线粗体简2.0" panose="02010604000000000000" pitchFamily="2" charset="-122"/>
              </a:rPr>
              <a:t>所有同学完成就业信息的上报，学院会进行初步审核，为毕业前同学们能顺利派遣档案做准备。</a:t>
            </a:r>
            <a:endParaRPr lang="en-US" altLang="zh-CN" sz="2800" b="1" dirty="0">
              <a:solidFill>
                <a:schemeClr val="bg2">
                  <a:lumMod val="50000"/>
                </a:schemeClr>
              </a:solidFill>
              <a:ea typeface="锐字逼格锐线粗体简2.0" panose="02010604000000000000" pitchFamily="2" charset="-122"/>
            </a:endParaRPr>
          </a:p>
          <a:p>
            <a:pPr lvl="0" indent="457200">
              <a:lnSpc>
                <a:spcPct val="150000"/>
              </a:lnSpc>
            </a:pPr>
            <a:r>
              <a:rPr lang="zh-CN" altLang="en-US" sz="2800" b="1" dirty="0">
                <a:solidFill>
                  <a:schemeClr val="bg2">
                    <a:lumMod val="50000"/>
                  </a:schemeClr>
                </a:solidFill>
                <a:ea typeface="锐字逼格锐线粗体简2.0" panose="02010604000000000000" pitchFamily="2" charset="-122"/>
              </a:rPr>
              <a:t>如果部分同学</a:t>
            </a:r>
            <a:r>
              <a:rPr lang="zh-CN" altLang="en-US" sz="2800" b="1" dirty="0">
                <a:solidFill>
                  <a:srgbClr val="FF0000"/>
                </a:solidFill>
                <a:ea typeface="锐字逼格锐线粗体简2.0" panose="02010604000000000000" pitchFamily="2" charset="-122"/>
              </a:rPr>
              <a:t>毕业离校前</a:t>
            </a:r>
            <a:r>
              <a:rPr lang="zh-CN" altLang="en-US" sz="2800" b="1" dirty="0">
                <a:solidFill>
                  <a:schemeClr val="bg2">
                    <a:lumMod val="50000"/>
                  </a:schemeClr>
                </a:solidFill>
                <a:ea typeface="锐字逼格锐线粗体简2.0" panose="02010604000000000000" pitchFamily="2" charset="-122"/>
              </a:rPr>
              <a:t>未能按时提交就业信息，这部分同学档案派遣将会受到影响，后续派遣只能按照学校的时间节点和流程安排分配进行（时间较长，且无法加急），请同学们尽早完成就业信息上报，以免耽误自己的后续安排。</a:t>
            </a:r>
            <a:endParaRPr kumimoji="0" lang="en-US" altLang="zh-CN" sz="2800" i="0" u="none" strike="noStrike" kern="1200" cap="none" spc="0" normalizeH="0" baseline="0" noProof="0" dirty="0">
              <a:ln>
                <a:noFill/>
              </a:ln>
              <a:solidFill>
                <a:schemeClr val="bg2">
                  <a:lumMod val="50000"/>
                </a:schemeClr>
              </a:solidFill>
              <a:effectLst/>
              <a:uLnTx/>
              <a:uFillTx/>
              <a:latin typeface="+mn-ea"/>
            </a:endParaRPr>
          </a:p>
        </p:txBody>
      </p:sp>
      <p:grpSp>
        <p:nvGrpSpPr>
          <p:cNvPr id="58" name="组合 6"/>
          <p:cNvGrpSpPr/>
          <p:nvPr/>
        </p:nvGrpSpPr>
        <p:grpSpPr>
          <a:xfrm>
            <a:off x="26603" y="5831633"/>
            <a:ext cx="12165397" cy="1026367"/>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499505" y="787176"/>
            <a:ext cx="8172971" cy="646331"/>
          </a:xfrm>
          <a:prstGeom prst="rect">
            <a:avLst/>
          </a:prstGeom>
          <a:noFill/>
        </p:spPr>
        <p:txBody>
          <a:bodyPr wrap="square" rtlCol="0">
            <a:spAutoFit/>
          </a:bodyPr>
          <a:lstStyle/>
          <a:p>
            <a:pPr lvl="0"/>
            <a:r>
              <a:rPr lang="zh-CN" altLang="en-US" sz="3600" b="1" dirty="0">
                <a:solidFill>
                  <a:srgbClr val="0070C0"/>
                </a:solidFill>
                <a:latin typeface="+mn-ea"/>
              </a:rPr>
              <a:t>九、我需要在什么时间完成信息上报呢</a:t>
            </a:r>
            <a:r>
              <a:rPr lang="en-US" altLang="zh-CN" sz="3600" b="1" dirty="0">
                <a:solidFill>
                  <a:srgbClr val="0070C0"/>
                </a:solidFill>
                <a:latin typeface="+mn-ea"/>
              </a:rPr>
              <a:t>?</a:t>
            </a:r>
            <a:endParaRPr lang="zh-CN" altLang="en-US" sz="3600" b="1" dirty="0">
              <a:solidFill>
                <a:srgbClr val="0070C0"/>
              </a:solidFill>
              <a:latin typeface="+mn-ea"/>
            </a:endParaRPr>
          </a:p>
        </p:txBody>
      </p:sp>
      <p:grpSp>
        <p:nvGrpSpPr>
          <p:cNvPr id="7" name="组合 6"/>
          <p:cNvGrpSpPr/>
          <p:nvPr/>
        </p:nvGrpSpPr>
        <p:grpSpPr>
          <a:xfrm rot="10800000">
            <a:off x="26602" y="-1"/>
            <a:ext cx="12165397" cy="1110343"/>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文本框 3"/>
          <p:cNvSpPr txBox="1"/>
          <p:nvPr/>
        </p:nvSpPr>
        <p:spPr>
          <a:xfrm>
            <a:off x="1709236" y="2980000"/>
            <a:ext cx="8800128" cy="1384995"/>
          </a:xfrm>
          <a:prstGeom prst="rect">
            <a:avLst/>
          </a:prstGeom>
          <a:noFill/>
        </p:spPr>
        <p:txBody>
          <a:bodyPr wrap="square">
            <a:spAutoFit/>
            <a:scene3d>
              <a:camera prst="orthographicFront"/>
              <a:lightRig rig="threePt" dir="t"/>
            </a:scene3d>
            <a:sp3d contourW="12700"/>
          </a:bodyPr>
          <a:lstStyle/>
          <a:p>
            <a:pPr lvl="0"/>
            <a:r>
              <a:rPr lang="zh-CN" altLang="en-US" sz="2800" dirty="0">
                <a:solidFill>
                  <a:schemeClr val="bg2">
                    <a:lumMod val="50000"/>
                  </a:schemeClr>
                </a:solidFill>
                <a:latin typeface="+mn-ea"/>
              </a:rPr>
              <a:t> 可咨询美院就业办时任毅老师或自己的辅导员老师</a:t>
            </a:r>
            <a:endParaRPr lang="en-US" altLang="zh-CN" sz="2800" dirty="0">
              <a:solidFill>
                <a:schemeClr val="bg2">
                  <a:lumMod val="50000"/>
                </a:schemeClr>
              </a:solidFill>
              <a:latin typeface="+mn-ea"/>
            </a:endParaRPr>
          </a:p>
          <a:p>
            <a:pPr lvl="0"/>
            <a:endParaRPr lang="en-US" altLang="zh-CN" sz="2800" dirty="0">
              <a:solidFill>
                <a:schemeClr val="bg2">
                  <a:lumMod val="50000"/>
                </a:schemeClr>
              </a:solidFill>
              <a:latin typeface="+mn-ea"/>
            </a:endParaRPr>
          </a:p>
          <a:p>
            <a:pPr lvl="0"/>
            <a:r>
              <a:rPr lang="zh-CN" altLang="en-US" sz="2800" dirty="0">
                <a:solidFill>
                  <a:schemeClr val="bg2">
                    <a:lumMod val="50000"/>
                  </a:schemeClr>
                </a:solidFill>
                <a:latin typeface="+mn-ea"/>
              </a:rPr>
              <a:t>（办公室电话</a:t>
            </a:r>
            <a:r>
              <a:rPr lang="en-US" altLang="zh-CN" sz="2800" dirty="0">
                <a:solidFill>
                  <a:schemeClr val="bg2">
                    <a:lumMod val="50000"/>
                  </a:schemeClr>
                </a:solidFill>
                <a:latin typeface="+mn-ea"/>
              </a:rPr>
              <a:t>025-86178374</a:t>
            </a:r>
            <a:r>
              <a:rPr lang="zh-CN" altLang="en-US" sz="2800" dirty="0">
                <a:solidFill>
                  <a:schemeClr val="bg2">
                    <a:lumMod val="50000"/>
                  </a:schemeClr>
                </a:solidFill>
                <a:latin typeface="+mn-ea"/>
              </a:rPr>
              <a:t>、</a:t>
            </a:r>
            <a:r>
              <a:rPr lang="en-US" altLang="zh-CN" sz="2800" dirty="0">
                <a:solidFill>
                  <a:schemeClr val="bg2">
                    <a:lumMod val="50000"/>
                  </a:schemeClr>
                </a:solidFill>
                <a:latin typeface="+mn-ea"/>
              </a:rPr>
              <a:t>QQ:928729803</a:t>
            </a:r>
            <a:r>
              <a:rPr lang="zh-CN" altLang="en-US" sz="2800" dirty="0">
                <a:solidFill>
                  <a:schemeClr val="bg2">
                    <a:lumMod val="50000"/>
                  </a:schemeClr>
                </a:solidFill>
                <a:latin typeface="+mn-ea"/>
              </a:rPr>
              <a:t>）</a:t>
            </a:r>
            <a:endParaRPr kumimoji="0" lang="zh-CN" altLang="en-US" sz="2800" i="0" u="none" strike="noStrike" kern="1200" cap="none" spc="0" normalizeH="0" baseline="0" noProof="0" dirty="0">
              <a:ln>
                <a:noFill/>
              </a:ln>
              <a:solidFill>
                <a:schemeClr val="bg2">
                  <a:lumMod val="50000"/>
                </a:schemeClr>
              </a:solidFill>
              <a:effectLst/>
              <a:uLnTx/>
              <a:uFillTx/>
              <a:latin typeface="+mn-ea"/>
            </a:endParaRPr>
          </a:p>
        </p:txBody>
      </p:sp>
      <p:grpSp>
        <p:nvGrpSpPr>
          <p:cNvPr id="58" name="组合 6"/>
          <p:cNvGrpSpPr/>
          <p:nvPr/>
        </p:nvGrpSpPr>
        <p:grpSpPr>
          <a:xfrm>
            <a:off x="26601" y="5514391"/>
            <a:ext cx="12165397" cy="1343608"/>
            <a:chOff x="115503" y="5866901"/>
            <a:chExt cx="13716002" cy="945530"/>
          </a:xfrm>
        </p:grpSpPr>
        <p:pic>
          <p:nvPicPr>
            <p:cNvPr id="2097199"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200"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330557" y="1536327"/>
            <a:ext cx="11834841" cy="646331"/>
          </a:xfrm>
          <a:prstGeom prst="rect">
            <a:avLst/>
          </a:prstGeom>
          <a:noFill/>
        </p:spPr>
        <p:txBody>
          <a:bodyPr wrap="square" rtlCol="0">
            <a:spAutoFit/>
          </a:bodyPr>
          <a:lstStyle/>
          <a:p>
            <a:pPr lvl="0"/>
            <a:r>
              <a:rPr lang="zh-CN" altLang="en-US" sz="3600" b="1" dirty="0">
                <a:solidFill>
                  <a:srgbClr val="0070C0"/>
                </a:solidFill>
                <a:latin typeface="+mn-ea"/>
              </a:rPr>
              <a:t>十、如果关于就业信息上报我有其他疑问，怎么办？</a:t>
            </a:r>
          </a:p>
        </p:txBody>
      </p:sp>
      <p:grpSp>
        <p:nvGrpSpPr>
          <p:cNvPr id="7" name="组合 6"/>
          <p:cNvGrpSpPr/>
          <p:nvPr/>
        </p:nvGrpSpPr>
        <p:grpSpPr>
          <a:xfrm rot="10800000">
            <a:off x="0" y="0"/>
            <a:ext cx="12165397" cy="1045029"/>
            <a:chOff x="115503" y="5866901"/>
            <a:chExt cx="13716002" cy="945530"/>
          </a:xfrm>
        </p:grpSpPr>
        <p:pic>
          <p:nvPicPr>
            <p:cNvPr id="8"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9"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97211" name="图片 4"/>
          <p:cNvPicPr>
            <a:picLocks noChangeAspect="1"/>
          </p:cNvPicPr>
          <p:nvPr/>
        </p:nvPicPr>
        <p:blipFill rotWithShape="1">
          <a:blip r:embed="rId3" cstate="print"/>
          <a:srcRect/>
          <a:stretch>
            <a:fillRect/>
          </a:stretch>
        </p:blipFill>
        <p:spPr>
          <a:xfrm>
            <a:off x="-474133" y="0"/>
            <a:ext cx="2805161" cy="6858000"/>
          </a:xfrm>
          <a:prstGeom prst="rect">
            <a:avLst/>
          </a:prstGeom>
        </p:spPr>
      </p:pic>
      <p:pic>
        <p:nvPicPr>
          <p:cNvPr id="2097212" name="图片 5"/>
          <p:cNvPicPr>
            <a:picLocks noChangeAspect="1"/>
          </p:cNvPicPr>
          <p:nvPr/>
        </p:nvPicPr>
        <p:blipFill rotWithShape="1">
          <a:blip r:embed="rId3" cstate="print"/>
          <a:srcRect/>
          <a:stretch>
            <a:fillRect/>
          </a:stretch>
        </p:blipFill>
        <p:spPr>
          <a:xfrm flipH="1">
            <a:off x="9855200" y="0"/>
            <a:ext cx="2805161" cy="6858000"/>
          </a:xfrm>
          <a:prstGeom prst="rect">
            <a:avLst/>
          </a:prstGeom>
        </p:spPr>
      </p:pic>
      <p:pic>
        <p:nvPicPr>
          <p:cNvPr id="2097213" name="图片 12"/>
          <p:cNvPicPr>
            <a:picLocks noChangeAspect="1"/>
          </p:cNvPicPr>
          <p:nvPr/>
        </p:nvPicPr>
        <p:blipFill rotWithShape="1">
          <a:blip r:embed="rId4" cstate="print"/>
          <a:srcRect/>
          <a:stretch>
            <a:fillRect/>
          </a:stretch>
        </p:blipFill>
        <p:spPr>
          <a:xfrm>
            <a:off x="7683567" y="339280"/>
            <a:ext cx="1835701" cy="1765385"/>
          </a:xfrm>
          <a:prstGeom prst="rect">
            <a:avLst/>
          </a:prstGeom>
        </p:spPr>
      </p:pic>
      <p:pic>
        <p:nvPicPr>
          <p:cNvPr id="2097214" name="图片 14"/>
          <p:cNvPicPr>
            <a:picLocks noChangeAspect="1"/>
          </p:cNvPicPr>
          <p:nvPr/>
        </p:nvPicPr>
        <p:blipFill rotWithShape="1">
          <a:blip r:embed="rId5" cstate="print"/>
          <a:srcRect/>
          <a:stretch>
            <a:fillRect/>
          </a:stretch>
        </p:blipFill>
        <p:spPr>
          <a:xfrm flipH="1">
            <a:off x="1715881" y="1221972"/>
            <a:ext cx="875729" cy="575733"/>
          </a:xfrm>
          <a:prstGeom prst="rect">
            <a:avLst/>
          </a:prstGeom>
        </p:spPr>
      </p:pic>
      <p:sp>
        <p:nvSpPr>
          <p:cNvPr id="13" name="文本框 1"/>
          <p:cNvSpPr txBox="1"/>
          <p:nvPr/>
        </p:nvSpPr>
        <p:spPr>
          <a:xfrm>
            <a:off x="928447" y="2649654"/>
            <a:ext cx="10310327" cy="1323439"/>
          </a:xfrm>
          <a:prstGeom prst="rect">
            <a:avLst/>
          </a:prstGeom>
          <a:noFill/>
        </p:spPr>
        <p:txBody>
          <a:bodyPr wrap="square" rtlCol="0">
            <a:spAutoFit/>
          </a:bodyPr>
          <a:lstStyle/>
          <a:p>
            <a:pPr algn="ctr"/>
            <a:r>
              <a:rPr lang="zh-CN" altLang="en-US" sz="8000" b="1" dirty="0">
                <a:solidFill>
                  <a:schemeClr val="accent1"/>
                </a:solidFill>
                <a:latin typeface="+mn-ea"/>
              </a:rPr>
              <a:t>谢谢观看！</a:t>
            </a:r>
            <a:endParaRPr lang="en-US" altLang="zh-CN" sz="8000" b="1" dirty="0">
              <a:solidFill>
                <a:schemeClr val="accent1"/>
              </a:solidFill>
              <a:latin typeface="+mn-ea"/>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6"/>
          <p:cNvGrpSpPr/>
          <p:nvPr/>
        </p:nvGrpSpPr>
        <p:grpSpPr>
          <a:xfrm>
            <a:off x="26603" y="6032500"/>
            <a:ext cx="12165397" cy="825500"/>
            <a:chOff x="115503" y="5866901"/>
            <a:chExt cx="13716002" cy="945530"/>
          </a:xfrm>
        </p:grpSpPr>
        <p:pic>
          <p:nvPicPr>
            <p:cNvPr id="2097162"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63"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2877442" y="5506215"/>
            <a:ext cx="6463718" cy="646331"/>
          </a:xfrm>
          <a:prstGeom prst="rect">
            <a:avLst/>
          </a:prstGeom>
          <a:noFill/>
        </p:spPr>
        <p:txBody>
          <a:bodyPr wrap="square" rtlCol="0">
            <a:spAutoFit/>
          </a:bodyPr>
          <a:lstStyle/>
          <a:p>
            <a:r>
              <a:rPr lang="en-US" altLang="zh-CN" sz="3600" b="1" dirty="0">
                <a:solidFill>
                  <a:srgbClr val="FF0000"/>
                </a:solidFill>
                <a:latin typeface="+mn-ea"/>
              </a:rPr>
              <a:t>https://www.91job.org.cn/</a:t>
            </a:r>
            <a:endParaRPr lang="zh-CN" altLang="en-US" sz="3600" b="1" dirty="0">
              <a:solidFill>
                <a:srgbClr val="FF0000"/>
              </a:solidFill>
              <a:latin typeface="+mn-ea"/>
            </a:endParaRPr>
          </a:p>
        </p:txBody>
      </p:sp>
      <p:grpSp>
        <p:nvGrpSpPr>
          <p:cNvPr id="10" name="组合 6"/>
          <p:cNvGrpSpPr/>
          <p:nvPr/>
        </p:nvGrpSpPr>
        <p:grpSpPr>
          <a:xfrm rot="10800000">
            <a:off x="26603" y="48188"/>
            <a:ext cx="12165397" cy="825500"/>
            <a:chOff x="115503" y="5866901"/>
            <a:chExt cx="13716002" cy="945530"/>
          </a:xfrm>
        </p:grpSpPr>
        <p:pic>
          <p:nvPicPr>
            <p:cNvPr id="11"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1912" y="780945"/>
            <a:ext cx="8381573" cy="48180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6"/>
          <p:cNvGrpSpPr/>
          <p:nvPr/>
        </p:nvGrpSpPr>
        <p:grpSpPr>
          <a:xfrm>
            <a:off x="26603" y="6032500"/>
            <a:ext cx="12165397" cy="825500"/>
            <a:chOff x="115503" y="5866901"/>
            <a:chExt cx="13716002" cy="945530"/>
          </a:xfrm>
        </p:grpSpPr>
        <p:pic>
          <p:nvPicPr>
            <p:cNvPr id="2097162"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2097163"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sp>
        <p:nvSpPr>
          <p:cNvPr id="6" name="文本框 1"/>
          <p:cNvSpPr txBox="1"/>
          <p:nvPr/>
        </p:nvSpPr>
        <p:spPr>
          <a:xfrm>
            <a:off x="250203" y="699780"/>
            <a:ext cx="11915194" cy="646331"/>
          </a:xfrm>
          <a:prstGeom prst="rect">
            <a:avLst/>
          </a:prstGeom>
          <a:noFill/>
        </p:spPr>
        <p:txBody>
          <a:bodyPr wrap="square" rtlCol="0">
            <a:spAutoFit/>
          </a:bodyPr>
          <a:lstStyle/>
          <a:p>
            <a:r>
              <a:rPr lang="zh-CN" altLang="en-US" sz="3600" b="1" dirty="0">
                <a:solidFill>
                  <a:srgbClr val="0070C0"/>
                </a:solidFill>
                <a:latin typeface="+mn-ea"/>
              </a:rPr>
              <a:t>二、主要功能</a:t>
            </a:r>
          </a:p>
        </p:txBody>
      </p:sp>
      <p:grpSp>
        <p:nvGrpSpPr>
          <p:cNvPr id="10" name="组合 6"/>
          <p:cNvGrpSpPr/>
          <p:nvPr/>
        </p:nvGrpSpPr>
        <p:grpSpPr>
          <a:xfrm rot="10800000">
            <a:off x="26603" y="48188"/>
            <a:ext cx="12165397" cy="825500"/>
            <a:chOff x="115503" y="5866901"/>
            <a:chExt cx="13716002" cy="945530"/>
          </a:xfrm>
        </p:grpSpPr>
        <p:pic>
          <p:nvPicPr>
            <p:cNvPr id="11" name="图片 4"/>
            <p:cNvPicPr>
              <a:picLocks noChangeAspect="1"/>
            </p:cNvPicPr>
            <p:nvPr/>
          </p:nvPicPr>
          <p:blipFill rotWithShape="1">
            <a:blip r:embed="rId2"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2" cstate="print"/>
            <a:srcRect/>
            <a:stretch>
              <a:fillRect/>
            </a:stretch>
          </p:blipFill>
          <p:spPr>
            <a:xfrm rot="16200000">
              <a:off x="9929741" y="2910666"/>
              <a:ext cx="945528" cy="6858000"/>
            </a:xfrm>
            <a:prstGeom prst="rect">
              <a:avLst/>
            </a:prstGeom>
          </p:spPr>
        </p:pic>
      </p:grpSp>
      <p:pic>
        <p:nvPicPr>
          <p:cNvPr id="4" name="图片 3"/>
          <p:cNvPicPr>
            <a:picLocks noChangeAspect="1"/>
          </p:cNvPicPr>
          <p:nvPr/>
        </p:nvPicPr>
        <p:blipFill>
          <a:blip r:embed="rId3"/>
          <a:stretch>
            <a:fillRect/>
          </a:stretch>
        </p:blipFill>
        <p:spPr>
          <a:xfrm>
            <a:off x="250203" y="1360658"/>
            <a:ext cx="6266625" cy="4686390"/>
          </a:xfrm>
          <a:prstGeom prst="rect">
            <a:avLst/>
          </a:prstGeom>
        </p:spPr>
      </p:pic>
      <p:sp>
        <p:nvSpPr>
          <p:cNvPr id="5" name="椭圆 4"/>
          <p:cNvSpPr/>
          <p:nvPr/>
        </p:nvSpPr>
        <p:spPr>
          <a:xfrm>
            <a:off x="973122" y="4488110"/>
            <a:ext cx="2122415" cy="553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1646" y="5227042"/>
            <a:ext cx="2122415" cy="284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
          <p:cNvSpPr txBox="1"/>
          <p:nvPr/>
        </p:nvSpPr>
        <p:spPr>
          <a:xfrm>
            <a:off x="6517005" y="873760"/>
            <a:ext cx="5093970" cy="1383665"/>
          </a:xfrm>
          <a:prstGeom prst="rect">
            <a:avLst/>
          </a:prstGeom>
          <a:noFill/>
        </p:spPr>
        <p:txBody>
          <a:bodyPr wrap="square" rtlCol="0">
            <a:spAutoFit/>
          </a:bodyPr>
          <a:lstStyle/>
          <a:p>
            <a:r>
              <a:rPr lang="zh-CN" altLang="en-US" sz="2800" b="1" dirty="0">
                <a:solidFill>
                  <a:srgbClr val="FF0000"/>
                </a:solidFill>
                <a:latin typeface="+mn-ea"/>
              </a:rPr>
              <a:t>每位毕业生手中三张表：</a:t>
            </a:r>
            <a:endParaRPr lang="en-US" altLang="zh-CN" sz="2800" b="1" dirty="0">
              <a:solidFill>
                <a:srgbClr val="FF0000"/>
              </a:solidFill>
              <a:latin typeface="+mn-ea"/>
            </a:endParaRPr>
          </a:p>
          <a:p>
            <a:r>
              <a:rPr lang="zh-CN" altLang="en-US" sz="2800" b="1" dirty="0">
                <a:solidFill>
                  <a:srgbClr val="FF0000"/>
                </a:solidFill>
                <a:latin typeface="+mn-ea"/>
              </a:rPr>
              <a:t>就业协议书（</a:t>
            </a:r>
            <a:r>
              <a:rPr lang="en-US" altLang="zh-CN" sz="2800" b="1" dirty="0">
                <a:solidFill>
                  <a:srgbClr val="FF0000"/>
                </a:solidFill>
                <a:latin typeface="+mn-ea"/>
              </a:rPr>
              <a:t>2</a:t>
            </a:r>
            <a:r>
              <a:rPr lang="zh-CN" altLang="en-US" sz="2800" b="1" dirty="0">
                <a:solidFill>
                  <a:srgbClr val="FF0000"/>
                </a:solidFill>
                <a:latin typeface="+mn-ea"/>
              </a:rPr>
              <a:t>张，分甲乙两联）</a:t>
            </a:r>
            <a:endParaRPr lang="en-US" altLang="zh-CN" sz="2800" b="1" dirty="0">
              <a:solidFill>
                <a:srgbClr val="FF0000"/>
              </a:solidFill>
              <a:latin typeface="+mn-ea"/>
            </a:endParaRPr>
          </a:p>
          <a:p>
            <a:r>
              <a:rPr lang="zh-CN" altLang="en-US" sz="2800" b="1" dirty="0">
                <a:solidFill>
                  <a:srgbClr val="FF0000"/>
                </a:solidFill>
                <a:latin typeface="+mn-ea"/>
              </a:rPr>
              <a:t>就业推荐表（</a:t>
            </a:r>
            <a:r>
              <a:rPr lang="en-US" altLang="zh-CN" sz="2800" b="1" dirty="0">
                <a:solidFill>
                  <a:srgbClr val="FF0000"/>
                </a:solidFill>
                <a:latin typeface="+mn-ea"/>
              </a:rPr>
              <a:t>1</a:t>
            </a:r>
            <a:r>
              <a:rPr lang="zh-CN" altLang="en-US" sz="2800" b="1" dirty="0">
                <a:solidFill>
                  <a:srgbClr val="FF0000"/>
                </a:solidFill>
                <a:latin typeface="+mn-ea"/>
              </a:rPr>
              <a:t>张）</a:t>
            </a:r>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420" t="7174" r="-420" b="21754"/>
          <a:stretch>
            <a:fillRect/>
          </a:stretch>
        </p:blipFill>
        <p:spPr>
          <a:xfrm>
            <a:off x="6207848" y="2507726"/>
            <a:ext cx="2253654" cy="3471153"/>
          </a:xfrm>
          <a:prstGeom prst="rect">
            <a:avLst/>
          </a:prstGeom>
        </p:spPr>
      </p:pic>
      <p:pic>
        <p:nvPicPr>
          <p:cNvPr id="15" name="图片 14"/>
          <p:cNvPicPr>
            <a:picLocks noChangeAspect="1"/>
          </p:cNvPicPr>
          <p:nvPr/>
        </p:nvPicPr>
        <p:blipFill>
          <a:blip r:embed="rId5"/>
          <a:stretch>
            <a:fillRect/>
          </a:stretch>
        </p:blipFill>
        <p:spPr>
          <a:xfrm>
            <a:off x="8458636" y="2534680"/>
            <a:ext cx="3483161" cy="30253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图片 4"/>
          <p:cNvPicPr>
            <a:picLocks noChangeAspect="1"/>
          </p:cNvPicPr>
          <p:nvPr/>
        </p:nvPicPr>
        <p:blipFill rotWithShape="1">
          <a:blip r:embed="rId2" cstate="print"/>
          <a:srcRect/>
          <a:stretch>
            <a:fillRect/>
          </a:stretch>
        </p:blipFill>
        <p:spPr>
          <a:xfrm>
            <a:off x="-522092" y="61553"/>
            <a:ext cx="2805161" cy="6858000"/>
          </a:xfrm>
          <a:prstGeom prst="rect">
            <a:avLst/>
          </a:prstGeom>
        </p:spPr>
      </p:pic>
      <p:pic>
        <p:nvPicPr>
          <p:cNvPr id="2097173" name="图片 5"/>
          <p:cNvPicPr>
            <a:picLocks noChangeAspect="1"/>
          </p:cNvPicPr>
          <p:nvPr/>
        </p:nvPicPr>
        <p:blipFill rotWithShape="1">
          <a:blip r:embed="rId2" cstate="print"/>
          <a:srcRect/>
          <a:stretch>
            <a:fillRect/>
          </a:stretch>
        </p:blipFill>
        <p:spPr>
          <a:xfrm flipH="1">
            <a:off x="9632112" y="0"/>
            <a:ext cx="2805161" cy="6858000"/>
          </a:xfrm>
          <a:prstGeom prst="rect">
            <a:avLst/>
          </a:prstGeom>
        </p:spPr>
      </p:pic>
      <p:pic>
        <p:nvPicPr>
          <p:cNvPr id="2097174" name="图片 12"/>
          <p:cNvPicPr>
            <a:picLocks noChangeAspect="1"/>
          </p:cNvPicPr>
          <p:nvPr/>
        </p:nvPicPr>
        <p:blipFill rotWithShape="1">
          <a:blip r:embed="rId3" cstate="print"/>
          <a:srcRect/>
          <a:stretch>
            <a:fillRect/>
          </a:stretch>
        </p:blipFill>
        <p:spPr>
          <a:xfrm>
            <a:off x="7514113" y="733213"/>
            <a:ext cx="1835701" cy="1765385"/>
          </a:xfrm>
          <a:prstGeom prst="rect">
            <a:avLst/>
          </a:prstGeom>
        </p:spPr>
      </p:pic>
      <p:pic>
        <p:nvPicPr>
          <p:cNvPr id="2097175" name="图片 14"/>
          <p:cNvPicPr>
            <a:picLocks noChangeAspect="1"/>
          </p:cNvPicPr>
          <p:nvPr/>
        </p:nvPicPr>
        <p:blipFill rotWithShape="1">
          <a:blip r:embed="rId4" cstate="print"/>
          <a:srcRect/>
          <a:stretch>
            <a:fillRect/>
          </a:stretch>
        </p:blipFill>
        <p:spPr>
          <a:xfrm rot="10249647" flipH="1">
            <a:off x="1286333" y="2498598"/>
            <a:ext cx="1245259" cy="818674"/>
          </a:xfrm>
          <a:prstGeom prst="rect">
            <a:avLst/>
          </a:prstGeom>
        </p:spPr>
      </p:pic>
      <p:sp>
        <p:nvSpPr>
          <p:cNvPr id="10" name="文本框 1"/>
          <p:cNvSpPr txBox="1"/>
          <p:nvPr/>
        </p:nvSpPr>
        <p:spPr>
          <a:xfrm>
            <a:off x="2829695" y="2404580"/>
            <a:ext cx="11915194" cy="769441"/>
          </a:xfrm>
          <a:prstGeom prst="rect">
            <a:avLst/>
          </a:prstGeom>
          <a:noFill/>
        </p:spPr>
        <p:txBody>
          <a:bodyPr wrap="square" rtlCol="0">
            <a:spAutoFit/>
          </a:bodyPr>
          <a:lstStyle/>
          <a:p>
            <a:r>
              <a:rPr lang="zh-CN" altLang="en-US" sz="4400" b="1" dirty="0">
                <a:solidFill>
                  <a:srgbClr val="0070C0"/>
                </a:solidFill>
                <a:latin typeface="+mn-ea"/>
              </a:rPr>
              <a:t>三、如何上报就业信息</a:t>
            </a:r>
            <a:r>
              <a:rPr lang="en-US" altLang="zh-CN" sz="4400" b="1" dirty="0">
                <a:solidFill>
                  <a:srgbClr val="0070C0"/>
                </a:solidFill>
                <a:latin typeface="+mn-ea"/>
              </a:rPr>
              <a:t>?</a:t>
            </a:r>
            <a:endParaRPr lang="zh-CN" altLang="en-US" sz="4400" dirty="0">
              <a:solidFill>
                <a:srgbClr val="0070C0"/>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t="7924" b="13656"/>
          <a:stretch>
            <a:fillRect/>
          </a:stretch>
        </p:blipFill>
        <p:spPr>
          <a:xfrm>
            <a:off x="494122" y="2342556"/>
            <a:ext cx="5567551" cy="3868604"/>
          </a:xfrm>
          <a:prstGeom prst="rect">
            <a:avLst/>
          </a:prstGeom>
        </p:spPr>
      </p:pic>
      <p:sp>
        <p:nvSpPr>
          <p:cNvPr id="1048653" name="文本框 3"/>
          <p:cNvSpPr txBox="1"/>
          <p:nvPr/>
        </p:nvSpPr>
        <p:spPr>
          <a:xfrm>
            <a:off x="511738" y="588230"/>
            <a:ext cx="10594075" cy="1754326"/>
          </a:xfrm>
          <a:prstGeom prst="rect">
            <a:avLst/>
          </a:prstGeom>
          <a:noFill/>
        </p:spPr>
        <p:txBody>
          <a:bodyPr wrap="square">
            <a:spAutoFit/>
            <a:scene3d>
              <a:camera prst="orthographicFront"/>
              <a:lightRig rig="threePt" dir="t"/>
            </a:scene3d>
            <a:sp3d contourW="12700"/>
          </a:bodyPr>
          <a:lstStyle/>
          <a:p>
            <a:r>
              <a:rPr lang="en-US" altLang="zh-CN" b="1" dirty="0">
                <a:solidFill>
                  <a:schemeClr val="bg2">
                    <a:lumMod val="50000"/>
                  </a:schemeClr>
                </a:solidFill>
                <a:latin typeface="+mn-ea"/>
              </a:rPr>
              <a:t>1</a:t>
            </a:r>
            <a:r>
              <a:rPr lang="zh-CN" altLang="en-US" b="1" dirty="0">
                <a:solidFill>
                  <a:schemeClr val="bg2">
                    <a:lumMod val="50000"/>
                  </a:schemeClr>
                </a:solidFill>
                <a:latin typeface="+mn-ea"/>
              </a:rPr>
              <a:t>、登录南京晓庄学院就业信息网：</a:t>
            </a:r>
            <a:r>
              <a:rPr lang="en-US" altLang="zh-CN" b="1" dirty="0">
                <a:solidFill>
                  <a:srgbClr val="FF0000"/>
                </a:solidFill>
                <a:latin typeface="+mn-ea"/>
              </a:rPr>
              <a:t>https://njxzc.91job.org.cn/sub-station/home/11460</a:t>
            </a:r>
          </a:p>
          <a:p>
            <a:endParaRPr lang="en-US" altLang="zh-CN" b="1" dirty="0">
              <a:solidFill>
                <a:schemeClr val="bg2">
                  <a:lumMod val="50000"/>
                </a:schemeClr>
              </a:solidFill>
              <a:latin typeface="+mn-ea"/>
            </a:endParaRPr>
          </a:p>
          <a:p>
            <a:r>
              <a:rPr lang="en-US" altLang="zh-CN" b="1" dirty="0">
                <a:solidFill>
                  <a:schemeClr val="bg2">
                    <a:lumMod val="50000"/>
                  </a:schemeClr>
                </a:solidFill>
                <a:latin typeface="+mn-ea"/>
              </a:rPr>
              <a:t>2</a:t>
            </a:r>
            <a:r>
              <a:rPr lang="zh-CN" altLang="en-US" b="1" dirty="0">
                <a:solidFill>
                  <a:schemeClr val="bg2">
                    <a:lumMod val="50000"/>
                  </a:schemeClr>
                </a:solidFill>
                <a:latin typeface="+mn-ea"/>
              </a:rPr>
              <a:t>、进入后点击上方“</a:t>
            </a:r>
            <a:r>
              <a:rPr lang="zh-CN" altLang="en-US" b="1" dirty="0">
                <a:solidFill>
                  <a:srgbClr val="FF0000"/>
                </a:solidFill>
                <a:latin typeface="+mn-ea"/>
              </a:rPr>
              <a:t>就业手续</a:t>
            </a:r>
            <a:r>
              <a:rPr lang="zh-CN" altLang="en-US" b="1" dirty="0">
                <a:solidFill>
                  <a:schemeClr val="bg2">
                    <a:lumMod val="50000"/>
                  </a:schemeClr>
                </a:solidFill>
                <a:latin typeface="+mn-ea"/>
              </a:rPr>
              <a:t>”，进入后点击“</a:t>
            </a:r>
            <a:r>
              <a:rPr lang="zh-CN" altLang="en-US" b="1" dirty="0">
                <a:solidFill>
                  <a:srgbClr val="FF0000"/>
                </a:solidFill>
                <a:latin typeface="+mn-ea"/>
              </a:rPr>
              <a:t>就业信息上报</a:t>
            </a:r>
            <a:r>
              <a:rPr lang="zh-CN" altLang="en-US" b="1" dirty="0">
                <a:solidFill>
                  <a:schemeClr val="bg2">
                    <a:lumMod val="50000"/>
                  </a:schemeClr>
                </a:solidFill>
                <a:latin typeface="+mn-ea"/>
              </a:rPr>
              <a:t>”，进入上报平台</a:t>
            </a:r>
            <a:endParaRPr lang="en-US" altLang="zh-CN" b="1" dirty="0">
              <a:solidFill>
                <a:schemeClr val="bg2">
                  <a:lumMod val="50000"/>
                </a:schemeClr>
              </a:solidFill>
              <a:latin typeface="+mn-ea"/>
            </a:endParaRPr>
          </a:p>
          <a:p>
            <a:endParaRPr lang="en-US" altLang="zh-CN" b="1" dirty="0">
              <a:solidFill>
                <a:schemeClr val="bg2">
                  <a:lumMod val="50000"/>
                </a:schemeClr>
              </a:solidFill>
              <a:latin typeface="+mn-ea"/>
            </a:endParaRPr>
          </a:p>
          <a:p>
            <a:r>
              <a:rPr lang="en-US" altLang="zh-CN" b="1" dirty="0">
                <a:solidFill>
                  <a:schemeClr val="bg2">
                    <a:lumMod val="50000"/>
                  </a:schemeClr>
                </a:solidFill>
                <a:latin typeface="+mn-ea"/>
              </a:rPr>
              <a:t>3</a:t>
            </a:r>
            <a:r>
              <a:rPr lang="zh-CN" altLang="en-US" b="1" dirty="0">
                <a:solidFill>
                  <a:schemeClr val="bg2">
                    <a:lumMod val="50000"/>
                  </a:schemeClr>
                </a:solidFill>
                <a:latin typeface="+mn-ea"/>
              </a:rPr>
              <a:t>、将</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就业协议书</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（乙方）或</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劳动合同</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或</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就业证明</a:t>
            </a:r>
            <a:r>
              <a:rPr lang="en-US" altLang="zh-CN" b="1" dirty="0">
                <a:solidFill>
                  <a:schemeClr val="bg2">
                    <a:lumMod val="50000"/>
                  </a:schemeClr>
                </a:solidFill>
                <a:latin typeface="+mn-ea"/>
              </a:rPr>
              <a:t>》</a:t>
            </a:r>
            <a:r>
              <a:rPr lang="zh-CN" altLang="en-US" b="1" dirty="0">
                <a:solidFill>
                  <a:schemeClr val="bg2">
                    <a:lumMod val="50000"/>
                  </a:schemeClr>
                </a:solidFill>
                <a:latin typeface="+mn-ea"/>
              </a:rPr>
              <a:t>等材料拍照进行上传，若数据填写有误，可以选择重新填写，确认无误后点击“提交审核”</a:t>
            </a:r>
            <a:endParaRPr lang="zh-CN" altLang="en-US" sz="2400" b="1" dirty="0">
              <a:solidFill>
                <a:schemeClr val="bg2">
                  <a:lumMod val="50000"/>
                </a:schemeClr>
              </a:solidFill>
              <a:latin typeface="+mn-ea"/>
            </a:endParaRPr>
          </a:p>
        </p:txBody>
      </p:sp>
      <p:grpSp>
        <p:nvGrpSpPr>
          <p:cNvPr id="48" name="组合 6"/>
          <p:cNvGrpSpPr/>
          <p:nvPr/>
        </p:nvGrpSpPr>
        <p:grpSpPr>
          <a:xfrm>
            <a:off x="26603" y="6032500"/>
            <a:ext cx="12165397" cy="825500"/>
            <a:chOff x="115503" y="5866901"/>
            <a:chExt cx="13716002" cy="945530"/>
          </a:xfrm>
        </p:grpSpPr>
        <p:pic>
          <p:nvPicPr>
            <p:cNvPr id="2097179" name="图片 4"/>
            <p:cNvPicPr>
              <a:picLocks noChangeAspect="1"/>
            </p:cNvPicPr>
            <p:nvPr/>
          </p:nvPicPr>
          <p:blipFill rotWithShape="1">
            <a:blip r:embed="rId3"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3" cstate="print"/>
            <a:srcRect/>
            <a:stretch>
              <a:fillRect/>
            </a:stretch>
          </p:blipFill>
          <p:spPr>
            <a:xfrm rot="16200000">
              <a:off x="9929741" y="2910666"/>
              <a:ext cx="945528" cy="6858000"/>
            </a:xfrm>
            <a:prstGeom prst="rect">
              <a:avLst/>
            </a:prstGeom>
          </p:spPr>
        </p:pic>
      </p:grpSp>
      <p:pic>
        <p:nvPicPr>
          <p:cNvPr id="11" name="图片 4"/>
          <p:cNvPicPr>
            <a:picLocks noChangeAspect="1"/>
          </p:cNvPicPr>
          <p:nvPr/>
        </p:nvPicPr>
        <p:blipFill rotWithShape="1">
          <a:blip r:embed="rId3" cstate="print"/>
          <a:srcRect/>
          <a:stretch>
            <a:fillRect/>
          </a:stretch>
        </p:blipFill>
        <p:spPr>
          <a:xfrm rot="5400000">
            <a:off x="8685957" y="-2628600"/>
            <a:ext cx="825501" cy="6082698"/>
          </a:xfrm>
          <a:prstGeom prst="rect">
            <a:avLst/>
          </a:prstGeom>
        </p:spPr>
      </p:pic>
      <p:pic>
        <p:nvPicPr>
          <p:cNvPr id="12" name="图片 5"/>
          <p:cNvPicPr>
            <a:picLocks noChangeAspect="1"/>
          </p:cNvPicPr>
          <p:nvPr/>
        </p:nvPicPr>
        <p:blipFill rotWithShape="1">
          <a:blip r:embed="rId3" cstate="print"/>
          <a:srcRect/>
          <a:stretch>
            <a:fillRect/>
          </a:stretch>
        </p:blipFill>
        <p:spPr>
          <a:xfrm rot="5400000">
            <a:off x="2624572" y="-2584923"/>
            <a:ext cx="825498" cy="6082698"/>
          </a:xfrm>
          <a:prstGeom prst="rect">
            <a:avLst/>
          </a:prstGeom>
        </p:spPr>
      </p:pic>
      <p:pic>
        <p:nvPicPr>
          <p:cNvPr id="7" name="图片 6"/>
          <p:cNvPicPr>
            <a:picLocks noChangeAspect="1"/>
          </p:cNvPicPr>
          <p:nvPr/>
        </p:nvPicPr>
        <p:blipFill>
          <a:blip r:embed="rId4"/>
          <a:stretch>
            <a:fillRect/>
          </a:stretch>
        </p:blipFill>
        <p:spPr>
          <a:xfrm>
            <a:off x="6026402" y="2408053"/>
            <a:ext cx="5415333" cy="38617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38F26F4-A79F-4EF2-E9EB-8AAB63EB5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45" y="862435"/>
            <a:ext cx="10868145" cy="5655408"/>
          </a:xfrm>
          <a:prstGeom prst="rect">
            <a:avLst/>
          </a:prstGeom>
        </p:spPr>
      </p:pic>
      <p:grpSp>
        <p:nvGrpSpPr>
          <p:cNvPr id="48" name="组合 6"/>
          <p:cNvGrpSpPr/>
          <p:nvPr/>
        </p:nvGrpSpPr>
        <p:grpSpPr>
          <a:xfrm>
            <a:off x="26603" y="6032500"/>
            <a:ext cx="12165397" cy="825500"/>
            <a:chOff x="115503" y="5866901"/>
            <a:chExt cx="13716002" cy="945530"/>
          </a:xfrm>
        </p:grpSpPr>
        <p:pic>
          <p:nvPicPr>
            <p:cNvPr id="2097179" name="图片 4"/>
            <p:cNvPicPr>
              <a:picLocks noChangeAspect="1"/>
            </p:cNvPicPr>
            <p:nvPr/>
          </p:nvPicPr>
          <p:blipFill rotWithShape="1">
            <a:blip r:embed="rId6"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6" cstate="print"/>
            <a:srcRect/>
            <a:stretch>
              <a:fillRect/>
            </a:stretch>
          </p:blipFill>
          <p:spPr>
            <a:xfrm rot="16200000">
              <a:off x="9929741" y="2910666"/>
              <a:ext cx="945528" cy="6858000"/>
            </a:xfrm>
            <a:prstGeom prst="rect">
              <a:avLst/>
            </a:prstGeom>
          </p:spPr>
        </p:pic>
      </p:grpSp>
      <p:grpSp>
        <p:nvGrpSpPr>
          <p:cNvPr id="10" name="组合 6"/>
          <p:cNvGrpSpPr/>
          <p:nvPr/>
        </p:nvGrpSpPr>
        <p:grpSpPr>
          <a:xfrm rot="10800000">
            <a:off x="-46653" y="36936"/>
            <a:ext cx="12165397" cy="825500"/>
            <a:chOff x="115503" y="5866901"/>
            <a:chExt cx="13716002" cy="945530"/>
          </a:xfrm>
        </p:grpSpPr>
        <p:pic>
          <p:nvPicPr>
            <p:cNvPr id="11" name="图片 4"/>
            <p:cNvPicPr>
              <a:picLocks noChangeAspect="1"/>
            </p:cNvPicPr>
            <p:nvPr/>
          </p:nvPicPr>
          <p:blipFill rotWithShape="1">
            <a:blip r:embed="rId6"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6" cstate="print"/>
            <a:srcRect/>
            <a:stretch>
              <a:fillRect/>
            </a:stretch>
          </p:blipFill>
          <p:spPr>
            <a:xfrm rot="16200000">
              <a:off x="9929741" y="2910666"/>
              <a:ext cx="945528" cy="6858000"/>
            </a:xfrm>
            <a:prstGeom prst="rect">
              <a:avLst/>
            </a:prstGeom>
          </p:spPr>
        </p:pic>
      </p:grpSp>
      <p:sp>
        <p:nvSpPr>
          <p:cNvPr id="9" name="箭头: 右 8"/>
          <p:cNvSpPr/>
          <p:nvPr/>
        </p:nvSpPr>
        <p:spPr>
          <a:xfrm>
            <a:off x="4495015" y="2797752"/>
            <a:ext cx="619125" cy="233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p:cNvSpPr/>
          <p:nvPr/>
        </p:nvSpPr>
        <p:spPr>
          <a:xfrm>
            <a:off x="1522593" y="4118645"/>
            <a:ext cx="591185" cy="233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p:cNvSpPr/>
          <p:nvPr/>
        </p:nvSpPr>
        <p:spPr>
          <a:xfrm>
            <a:off x="1651356" y="4756492"/>
            <a:ext cx="591185" cy="233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439961" y="5362424"/>
            <a:ext cx="8101640" cy="369332"/>
          </a:xfrm>
          <a:prstGeom prst="rect">
            <a:avLst/>
          </a:prstGeom>
          <a:noFill/>
        </p:spPr>
        <p:txBody>
          <a:bodyPr wrap="square" rtlCol="0">
            <a:spAutoFit/>
          </a:bodyPr>
          <a:lstStyle/>
          <a:p>
            <a:r>
              <a:rPr lang="zh-CN" altLang="en-US" dirty="0">
                <a:solidFill>
                  <a:srgbClr val="FF0000"/>
                </a:solidFill>
              </a:rPr>
              <a:t>延迟毕业、休学、退学、定向培养生选择该项</a:t>
            </a:r>
          </a:p>
        </p:txBody>
      </p:sp>
      <p:sp>
        <p:nvSpPr>
          <p:cNvPr id="19" name="箭头: 右 18"/>
          <p:cNvSpPr/>
          <p:nvPr/>
        </p:nvSpPr>
        <p:spPr>
          <a:xfrm>
            <a:off x="1782325" y="5379418"/>
            <a:ext cx="503555" cy="233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372345" y="2081631"/>
            <a:ext cx="6188943" cy="1200329"/>
          </a:xfrm>
          <a:prstGeom prst="rect">
            <a:avLst/>
          </a:prstGeom>
          <a:noFill/>
        </p:spPr>
        <p:txBody>
          <a:bodyPr wrap="square" rtlCol="0">
            <a:spAutoFit/>
          </a:bodyPr>
          <a:lstStyle/>
          <a:p>
            <a:r>
              <a:rPr lang="zh-CN" altLang="en-US" dirty="0">
                <a:solidFill>
                  <a:srgbClr val="FF0000"/>
                </a:solidFill>
                <a:sym typeface="+mn-ea"/>
              </a:rPr>
              <a:t>符合自由职业或自主创业的同学需</a:t>
            </a:r>
            <a:r>
              <a:rPr lang="zh-CN" altLang="en-US" dirty="0">
                <a:solidFill>
                  <a:srgbClr val="FF0000"/>
                </a:solidFill>
              </a:rPr>
              <a:t>上传自己网店、多媒体账号等证明</a:t>
            </a:r>
            <a:r>
              <a:rPr lang="en-US" altLang="zh-CN" dirty="0">
                <a:solidFill>
                  <a:srgbClr val="FF0000"/>
                </a:solidFill>
              </a:rPr>
              <a:t>/ + </a:t>
            </a:r>
            <a:r>
              <a:rPr lang="zh-CN" altLang="en-US" dirty="0">
                <a:solidFill>
                  <a:srgbClr val="FF0000"/>
                </a:solidFill>
              </a:rPr>
              <a:t>盈利的证明</a:t>
            </a:r>
            <a:r>
              <a:rPr lang="en-US" altLang="zh-CN" dirty="0">
                <a:solidFill>
                  <a:srgbClr val="FF0000"/>
                </a:solidFill>
              </a:rPr>
              <a:t>/</a:t>
            </a:r>
            <a:r>
              <a:rPr lang="zh-CN" altLang="en-US" dirty="0">
                <a:solidFill>
                  <a:srgbClr val="FF0000"/>
                </a:solidFill>
              </a:rPr>
              <a:t>银行流水，或自己的营业执照；符合其他录用形式就业或灵活就业的同学请上传</a:t>
            </a:r>
            <a:r>
              <a:rPr lang="en-US" altLang="zh-CN" dirty="0">
                <a:solidFill>
                  <a:srgbClr val="FF0000"/>
                </a:solidFill>
              </a:rPr>
              <a:t>《</a:t>
            </a:r>
            <a:r>
              <a:rPr lang="zh-CN" altLang="en-US" dirty="0">
                <a:solidFill>
                  <a:srgbClr val="FF0000"/>
                </a:solidFill>
              </a:rPr>
              <a:t>就业证明</a:t>
            </a:r>
            <a:r>
              <a:rPr lang="en-US" altLang="zh-CN" dirty="0">
                <a:solidFill>
                  <a:srgbClr val="FF0000"/>
                </a:solidFill>
              </a:rPr>
              <a:t>》</a:t>
            </a:r>
            <a:r>
              <a:rPr lang="zh-CN" altLang="en-US" dirty="0">
                <a:solidFill>
                  <a:srgbClr val="FF0000"/>
                </a:solidFill>
              </a:rPr>
              <a:t>材料照片</a:t>
            </a:r>
          </a:p>
        </p:txBody>
      </p:sp>
      <p:sp>
        <p:nvSpPr>
          <p:cNvPr id="22" name="文本框 21"/>
          <p:cNvSpPr txBox="1"/>
          <p:nvPr/>
        </p:nvSpPr>
        <p:spPr>
          <a:xfrm>
            <a:off x="2229846" y="2150534"/>
            <a:ext cx="6082698" cy="369332"/>
          </a:xfrm>
          <a:prstGeom prst="rect">
            <a:avLst/>
          </a:prstGeom>
          <a:noFill/>
        </p:spPr>
        <p:txBody>
          <a:bodyPr wrap="square" rtlCol="0">
            <a:spAutoFit/>
          </a:bodyPr>
          <a:lstStyle/>
          <a:p>
            <a:r>
              <a:rPr lang="zh-CN" altLang="en-US" dirty="0">
                <a:solidFill>
                  <a:srgbClr val="FF0000"/>
                </a:solidFill>
              </a:rPr>
              <a:t>需上传入伍通知书或调档函</a:t>
            </a:r>
          </a:p>
        </p:txBody>
      </p:sp>
      <p:sp>
        <p:nvSpPr>
          <p:cNvPr id="28" name="箭头: 右 27"/>
          <p:cNvSpPr/>
          <p:nvPr/>
        </p:nvSpPr>
        <p:spPr>
          <a:xfrm>
            <a:off x="1796414" y="1571385"/>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229845" y="1522296"/>
            <a:ext cx="9394007" cy="584775"/>
          </a:xfrm>
          <a:prstGeom prst="rect">
            <a:avLst/>
          </a:prstGeom>
          <a:noFill/>
        </p:spPr>
        <p:txBody>
          <a:bodyPr wrap="square" rtlCol="0">
            <a:spAutoFit/>
          </a:bodyPr>
          <a:lstStyle/>
          <a:p>
            <a:r>
              <a:rPr lang="zh-CN" altLang="en-US" dirty="0">
                <a:solidFill>
                  <a:srgbClr val="FF0000"/>
                </a:solidFill>
                <a:sym typeface="+mn-ea"/>
              </a:rPr>
              <a:t>需</a:t>
            </a:r>
            <a:r>
              <a:rPr lang="zh-CN" altLang="en-US" dirty="0">
                <a:solidFill>
                  <a:srgbClr val="FF0000"/>
                </a:solidFill>
              </a:rPr>
              <a:t>上传与单位签署的劳动合同、协议；</a:t>
            </a:r>
            <a:r>
              <a:rPr lang="zh-CN" altLang="en-US" dirty="0">
                <a:solidFill>
                  <a:srgbClr val="FF0000"/>
                </a:solidFill>
                <a:sym typeface="+mn-ea"/>
              </a:rPr>
              <a:t>或</a:t>
            </a:r>
            <a:r>
              <a:rPr lang="zh-CN" altLang="en-US" dirty="0">
                <a:solidFill>
                  <a:srgbClr val="FF0000"/>
                </a:solidFill>
              </a:rPr>
              <a:t>上传与该公司或单位签署的《毕业生就业协议书》</a:t>
            </a:r>
          </a:p>
          <a:p>
            <a:endParaRPr lang="zh-CN" altLang="en-US" sz="1400" dirty="0">
              <a:solidFill>
                <a:srgbClr val="FF0000"/>
              </a:solidFill>
            </a:endParaRPr>
          </a:p>
        </p:txBody>
      </p:sp>
      <p:sp>
        <p:nvSpPr>
          <p:cNvPr id="1048653" name="文本框 3"/>
          <p:cNvSpPr txBox="1"/>
          <p:nvPr>
            <p:custDataLst>
              <p:tags r:id="rId1"/>
            </p:custDataLst>
          </p:nvPr>
        </p:nvSpPr>
        <p:spPr>
          <a:xfrm>
            <a:off x="511103" y="776825"/>
            <a:ext cx="10594075" cy="368300"/>
          </a:xfrm>
          <a:prstGeom prst="rect">
            <a:avLst/>
          </a:prstGeom>
          <a:noFill/>
        </p:spPr>
        <p:txBody>
          <a:bodyPr wrap="square">
            <a:spAutoFit/>
            <a:scene3d>
              <a:camera prst="orthographicFront"/>
              <a:lightRig rig="threePt" dir="t"/>
            </a:scene3d>
            <a:sp3d contourW="12700"/>
          </a:bodyPr>
          <a:lstStyle/>
          <a:p>
            <a:r>
              <a:rPr lang="zh-CN" altLang="en-US" b="1" dirty="0">
                <a:solidFill>
                  <a:schemeClr val="bg2">
                    <a:lumMod val="50000"/>
                  </a:schemeClr>
                </a:solidFill>
                <a:latin typeface="+mn-ea"/>
              </a:rPr>
              <a:t>根据自己提供的材料选择相应的选项</a:t>
            </a:r>
          </a:p>
        </p:txBody>
      </p:sp>
      <p:sp>
        <p:nvSpPr>
          <p:cNvPr id="3" name="文本框 2"/>
          <p:cNvSpPr txBox="1"/>
          <p:nvPr>
            <p:custDataLst>
              <p:tags r:id="rId2"/>
            </p:custDataLst>
          </p:nvPr>
        </p:nvSpPr>
        <p:spPr>
          <a:xfrm>
            <a:off x="2113778" y="4081280"/>
            <a:ext cx="5890371" cy="369332"/>
          </a:xfrm>
          <a:prstGeom prst="rect">
            <a:avLst/>
          </a:prstGeom>
          <a:noFill/>
        </p:spPr>
        <p:txBody>
          <a:bodyPr wrap="square" rtlCol="0">
            <a:spAutoFit/>
          </a:bodyPr>
          <a:lstStyle/>
          <a:p>
            <a:r>
              <a:rPr lang="zh-CN" altLang="en-US" dirty="0">
                <a:solidFill>
                  <a:srgbClr val="FF0000"/>
                </a:solidFill>
                <a:sym typeface="+mn-ea"/>
              </a:rPr>
              <a:t>需</a:t>
            </a:r>
            <a:r>
              <a:rPr lang="zh-CN" altLang="en-US" dirty="0">
                <a:solidFill>
                  <a:srgbClr val="FF0000"/>
                </a:solidFill>
              </a:rPr>
              <a:t>上传录研究生取通知书，</a:t>
            </a:r>
            <a:r>
              <a:rPr lang="zh-CN" altLang="en-US" dirty="0">
                <a:solidFill>
                  <a:srgbClr val="FF0000"/>
                </a:solidFill>
                <a:sym typeface="+mn-ea"/>
              </a:rPr>
              <a:t>或</a:t>
            </a:r>
            <a:r>
              <a:rPr lang="zh-CN" altLang="en-US" dirty="0">
                <a:solidFill>
                  <a:srgbClr val="FF0000"/>
                </a:solidFill>
              </a:rPr>
              <a:t>上传境外学校</a:t>
            </a:r>
            <a:r>
              <a:rPr lang="en-US" altLang="zh-CN" dirty="0">
                <a:solidFill>
                  <a:srgbClr val="FF0000"/>
                </a:solidFill>
              </a:rPr>
              <a:t>offer</a:t>
            </a:r>
          </a:p>
        </p:txBody>
      </p:sp>
      <p:sp>
        <p:nvSpPr>
          <p:cNvPr id="7" name="文本框 6"/>
          <p:cNvSpPr txBox="1"/>
          <p:nvPr>
            <p:custDataLst>
              <p:tags r:id="rId3"/>
            </p:custDataLst>
          </p:nvPr>
        </p:nvSpPr>
        <p:spPr>
          <a:xfrm>
            <a:off x="2285880" y="4704206"/>
            <a:ext cx="6382632" cy="369332"/>
          </a:xfrm>
          <a:prstGeom prst="rect">
            <a:avLst/>
          </a:prstGeom>
          <a:noFill/>
        </p:spPr>
        <p:txBody>
          <a:bodyPr wrap="square" rtlCol="0">
            <a:spAutoFit/>
          </a:bodyPr>
          <a:lstStyle/>
          <a:p>
            <a:r>
              <a:rPr lang="zh-CN" altLang="en-US" dirty="0">
                <a:solidFill>
                  <a:srgbClr val="FF0000"/>
                </a:solidFill>
              </a:rPr>
              <a:t>不需要选择此选项，未就业同学尽快取得其他就业材料上传</a:t>
            </a:r>
          </a:p>
        </p:txBody>
      </p:sp>
      <p:sp>
        <p:nvSpPr>
          <p:cNvPr id="8" name="箭头: 右 7">
            <a:extLst>
              <a:ext uri="{FF2B5EF4-FFF2-40B4-BE49-F238E27FC236}">
                <a16:creationId xmlns:a16="http://schemas.microsoft.com/office/drawing/2014/main" id="{AB88889D-7984-94A3-2588-F1F9C8147A1E}"/>
              </a:ext>
            </a:extLst>
          </p:cNvPr>
          <p:cNvSpPr/>
          <p:nvPr/>
        </p:nvSpPr>
        <p:spPr>
          <a:xfrm>
            <a:off x="1782325" y="2187876"/>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上 16">
            <a:extLst>
              <a:ext uri="{FF2B5EF4-FFF2-40B4-BE49-F238E27FC236}">
                <a16:creationId xmlns:a16="http://schemas.microsoft.com/office/drawing/2014/main" id="{06A9E7DE-01E4-3715-3923-495168A16F9A}"/>
              </a:ext>
            </a:extLst>
          </p:cNvPr>
          <p:cNvSpPr/>
          <p:nvPr/>
        </p:nvSpPr>
        <p:spPr>
          <a:xfrm>
            <a:off x="6410314" y="3303160"/>
            <a:ext cx="297724" cy="380529"/>
          </a:xfrm>
          <a:prstGeom prst="upArrow">
            <a:avLst>
              <a:gd name="adj1" fmla="val 450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t="3362" b="3362"/>
          <a:stretch/>
        </p:blipFill>
        <p:spPr>
          <a:xfrm>
            <a:off x="388950" y="1025553"/>
            <a:ext cx="9819050" cy="4806893"/>
          </a:xfrm>
          <a:prstGeom prst="rect">
            <a:avLst/>
          </a:prstGeom>
        </p:spPr>
      </p:pic>
      <p:grpSp>
        <p:nvGrpSpPr>
          <p:cNvPr id="48" name="组合 6"/>
          <p:cNvGrpSpPr/>
          <p:nvPr/>
        </p:nvGrpSpPr>
        <p:grpSpPr>
          <a:xfrm>
            <a:off x="0" y="6032500"/>
            <a:ext cx="12165397" cy="825500"/>
            <a:chOff x="115503" y="5866901"/>
            <a:chExt cx="13716002" cy="945530"/>
          </a:xfrm>
        </p:grpSpPr>
        <p:pic>
          <p:nvPicPr>
            <p:cNvPr id="2097179" name="图片 4"/>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grpSp>
        <p:nvGrpSpPr>
          <p:cNvPr id="10" name="组合 6"/>
          <p:cNvGrpSpPr/>
          <p:nvPr/>
        </p:nvGrpSpPr>
        <p:grpSpPr>
          <a:xfrm rot="10800000">
            <a:off x="-46653" y="36936"/>
            <a:ext cx="12165397" cy="825500"/>
            <a:chOff x="115503" y="5866901"/>
            <a:chExt cx="13716002" cy="945530"/>
          </a:xfrm>
        </p:grpSpPr>
        <p:pic>
          <p:nvPicPr>
            <p:cNvPr id="11" name="图片 4"/>
            <p:cNvPicPr>
              <a:picLocks noChangeAspect="1"/>
            </p:cNvPicPr>
            <p:nvPr/>
          </p:nvPicPr>
          <p:blipFill rotWithShape="1">
            <a:blip r:embed="rId4"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4" cstate="print"/>
            <a:srcRect/>
            <a:stretch>
              <a:fillRect/>
            </a:stretch>
          </p:blipFill>
          <p:spPr>
            <a:xfrm rot="16200000">
              <a:off x="9929741" y="2910666"/>
              <a:ext cx="945528" cy="6858000"/>
            </a:xfrm>
            <a:prstGeom prst="rect">
              <a:avLst/>
            </a:prstGeom>
          </p:spPr>
        </p:pic>
      </p:grpSp>
      <p:sp>
        <p:nvSpPr>
          <p:cNvPr id="4" name="箭头: 右 3"/>
          <p:cNvSpPr/>
          <p:nvPr/>
        </p:nvSpPr>
        <p:spPr>
          <a:xfrm>
            <a:off x="2277988" y="1478196"/>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17982" y="2567333"/>
            <a:ext cx="7786645" cy="369332"/>
          </a:xfrm>
          <a:prstGeom prst="rect">
            <a:avLst/>
          </a:prstGeom>
          <a:noFill/>
        </p:spPr>
        <p:txBody>
          <a:bodyPr wrap="square" rtlCol="0">
            <a:spAutoFit/>
          </a:bodyPr>
          <a:lstStyle/>
          <a:p>
            <a:r>
              <a:rPr lang="en-US" altLang="zh-CN" dirty="0">
                <a:solidFill>
                  <a:srgbClr val="FF0000"/>
                </a:solidFill>
              </a:rPr>
              <a:t>1.</a:t>
            </a:r>
            <a:r>
              <a:rPr lang="zh-CN" altLang="en-US" dirty="0">
                <a:solidFill>
                  <a:srgbClr val="FF0000"/>
                </a:solidFill>
              </a:rPr>
              <a:t>需要上传单位提供的聘用证明；</a:t>
            </a:r>
            <a:r>
              <a:rPr lang="en-US" altLang="zh-CN" dirty="0">
                <a:solidFill>
                  <a:srgbClr val="FF0000"/>
                </a:solidFill>
              </a:rPr>
              <a:t>2.</a:t>
            </a:r>
            <a:r>
              <a:rPr lang="zh-CN" altLang="en-US" dirty="0">
                <a:solidFill>
                  <a:srgbClr val="FF0000"/>
                </a:solidFill>
              </a:rPr>
              <a:t>需要学生向学校申请证明，审核通过</a:t>
            </a:r>
          </a:p>
        </p:txBody>
      </p:sp>
      <p:sp>
        <p:nvSpPr>
          <p:cNvPr id="17" name="文本框 16">
            <a:extLst>
              <a:ext uri="{FF2B5EF4-FFF2-40B4-BE49-F238E27FC236}">
                <a16:creationId xmlns:a16="http://schemas.microsoft.com/office/drawing/2014/main" id="{50B9A21D-67A1-2D4F-630B-46C5F6A8EDD0}"/>
              </a:ext>
            </a:extLst>
          </p:cNvPr>
          <p:cNvSpPr txBox="1"/>
          <p:nvPr/>
        </p:nvSpPr>
        <p:spPr>
          <a:xfrm>
            <a:off x="2717982" y="1425388"/>
            <a:ext cx="6166712" cy="369332"/>
          </a:xfrm>
          <a:prstGeom prst="rect">
            <a:avLst/>
          </a:prstGeom>
          <a:noFill/>
        </p:spPr>
        <p:txBody>
          <a:bodyPr wrap="square">
            <a:spAutoFit/>
          </a:bodyPr>
          <a:lstStyle/>
          <a:p>
            <a:r>
              <a:rPr lang="zh-CN" altLang="en-US" dirty="0">
                <a:solidFill>
                  <a:srgbClr val="FF0000"/>
                </a:solidFill>
                <a:sym typeface="+mn-ea"/>
              </a:rPr>
              <a:t>需要</a:t>
            </a:r>
            <a:r>
              <a:rPr lang="zh-CN" altLang="en-US" dirty="0">
                <a:solidFill>
                  <a:srgbClr val="FF0000"/>
                </a:solidFill>
              </a:rPr>
              <a:t>上传与该公司或单位签署的《毕业生就业协议书》</a:t>
            </a:r>
          </a:p>
        </p:txBody>
      </p:sp>
      <p:sp>
        <p:nvSpPr>
          <p:cNvPr id="18" name="文本框 17">
            <a:extLst>
              <a:ext uri="{FF2B5EF4-FFF2-40B4-BE49-F238E27FC236}">
                <a16:creationId xmlns:a16="http://schemas.microsoft.com/office/drawing/2014/main" id="{B00FDE9F-8C9B-9046-F0DB-87BF7A20CB38}"/>
              </a:ext>
            </a:extLst>
          </p:cNvPr>
          <p:cNvSpPr txBox="1"/>
          <p:nvPr/>
        </p:nvSpPr>
        <p:spPr>
          <a:xfrm>
            <a:off x="2717982" y="2021632"/>
            <a:ext cx="9213109" cy="369332"/>
          </a:xfrm>
          <a:prstGeom prst="rect">
            <a:avLst/>
          </a:prstGeom>
          <a:noFill/>
        </p:spPr>
        <p:txBody>
          <a:bodyPr wrap="square">
            <a:spAutoFit/>
          </a:bodyPr>
          <a:lstStyle/>
          <a:p>
            <a:r>
              <a:rPr lang="zh-CN" altLang="en-US" dirty="0">
                <a:solidFill>
                  <a:srgbClr val="FF0000"/>
                </a:solidFill>
                <a:sym typeface="+mn-ea"/>
              </a:rPr>
              <a:t>需</a:t>
            </a:r>
            <a:r>
              <a:rPr lang="zh-CN" altLang="en-US" dirty="0">
                <a:solidFill>
                  <a:srgbClr val="FF0000"/>
                </a:solidFill>
              </a:rPr>
              <a:t>上传与单位签署的劳动合同、协议；</a:t>
            </a:r>
            <a:r>
              <a:rPr lang="zh-CN" altLang="en-US" dirty="0">
                <a:solidFill>
                  <a:srgbClr val="FF0000"/>
                </a:solidFill>
                <a:sym typeface="+mn-ea"/>
              </a:rPr>
              <a:t>或</a:t>
            </a:r>
            <a:r>
              <a:rPr lang="zh-CN" altLang="en-US" dirty="0">
                <a:solidFill>
                  <a:srgbClr val="FF0000"/>
                </a:solidFill>
              </a:rPr>
              <a:t>上传与该公司或单位签署的《毕业生就业协议书》</a:t>
            </a:r>
          </a:p>
        </p:txBody>
      </p:sp>
      <p:sp>
        <p:nvSpPr>
          <p:cNvPr id="19" name="箭头: 右 18">
            <a:extLst>
              <a:ext uri="{FF2B5EF4-FFF2-40B4-BE49-F238E27FC236}">
                <a16:creationId xmlns:a16="http://schemas.microsoft.com/office/drawing/2014/main" id="{0F87D97C-190D-FF70-71F6-D3178993B0BC}"/>
              </a:ext>
            </a:extLst>
          </p:cNvPr>
          <p:cNvSpPr/>
          <p:nvPr/>
        </p:nvSpPr>
        <p:spPr>
          <a:xfrm>
            <a:off x="2277988" y="2055790"/>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88F816E5-B647-F4D7-C4AD-162ACF1E93EA}"/>
              </a:ext>
            </a:extLst>
          </p:cNvPr>
          <p:cNvSpPr/>
          <p:nvPr/>
        </p:nvSpPr>
        <p:spPr>
          <a:xfrm>
            <a:off x="2277988" y="2656453"/>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CD36B350-59AE-C87C-EE3A-88F998DF5898}"/>
              </a:ext>
            </a:extLst>
          </p:cNvPr>
          <p:cNvSpPr/>
          <p:nvPr/>
        </p:nvSpPr>
        <p:spPr>
          <a:xfrm>
            <a:off x="2026169" y="3786778"/>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箭头: 右 21">
            <a:extLst>
              <a:ext uri="{FF2B5EF4-FFF2-40B4-BE49-F238E27FC236}">
                <a16:creationId xmlns:a16="http://schemas.microsoft.com/office/drawing/2014/main" id="{E3D85C17-48AB-6AFA-A870-BFA7A481A24B}"/>
              </a:ext>
            </a:extLst>
          </p:cNvPr>
          <p:cNvSpPr/>
          <p:nvPr/>
        </p:nvSpPr>
        <p:spPr>
          <a:xfrm>
            <a:off x="2026169" y="3209526"/>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966C8DD2-0C68-8F9C-9B63-89779F32C2C6}"/>
              </a:ext>
            </a:extLst>
          </p:cNvPr>
          <p:cNvSpPr/>
          <p:nvPr/>
        </p:nvSpPr>
        <p:spPr>
          <a:xfrm>
            <a:off x="2384279" y="4964399"/>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B4A33DE3-F249-592B-0745-389BADDBA3B7}"/>
              </a:ext>
            </a:extLst>
          </p:cNvPr>
          <p:cNvSpPr/>
          <p:nvPr/>
        </p:nvSpPr>
        <p:spPr>
          <a:xfrm>
            <a:off x="2026169" y="4352970"/>
            <a:ext cx="433432" cy="23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73CC7C6E-BD67-D28C-35F0-D009A64B1AD6}"/>
              </a:ext>
            </a:extLst>
          </p:cNvPr>
          <p:cNvSpPr txBox="1"/>
          <p:nvPr/>
        </p:nvSpPr>
        <p:spPr>
          <a:xfrm>
            <a:off x="2512915" y="3155032"/>
            <a:ext cx="6082698" cy="369332"/>
          </a:xfrm>
          <a:prstGeom prst="rect">
            <a:avLst/>
          </a:prstGeom>
          <a:noFill/>
        </p:spPr>
        <p:txBody>
          <a:bodyPr wrap="square" rtlCol="0">
            <a:spAutoFit/>
          </a:bodyPr>
          <a:lstStyle/>
          <a:p>
            <a:r>
              <a:rPr lang="zh-CN" altLang="en-US" dirty="0">
                <a:solidFill>
                  <a:srgbClr val="FF0000"/>
                </a:solidFill>
              </a:rPr>
              <a:t>需上传该项目录取通知书或调档函</a:t>
            </a:r>
          </a:p>
        </p:txBody>
      </p:sp>
      <p:sp>
        <p:nvSpPr>
          <p:cNvPr id="26" name="文本框 25">
            <a:extLst>
              <a:ext uri="{FF2B5EF4-FFF2-40B4-BE49-F238E27FC236}">
                <a16:creationId xmlns:a16="http://schemas.microsoft.com/office/drawing/2014/main" id="{D4B4F8F6-BBD0-2D53-0333-027C9815E185}"/>
              </a:ext>
            </a:extLst>
          </p:cNvPr>
          <p:cNvSpPr txBox="1"/>
          <p:nvPr/>
        </p:nvSpPr>
        <p:spPr>
          <a:xfrm>
            <a:off x="2512915" y="3766135"/>
            <a:ext cx="6082698" cy="369332"/>
          </a:xfrm>
          <a:prstGeom prst="rect">
            <a:avLst/>
          </a:prstGeom>
          <a:noFill/>
        </p:spPr>
        <p:txBody>
          <a:bodyPr wrap="square" rtlCol="0">
            <a:spAutoFit/>
          </a:bodyPr>
          <a:lstStyle/>
          <a:p>
            <a:r>
              <a:rPr lang="zh-CN" altLang="en-US" dirty="0">
                <a:solidFill>
                  <a:srgbClr val="FF0000"/>
                </a:solidFill>
              </a:rPr>
              <a:t>需上传该项目录取通知书或调档函</a:t>
            </a:r>
          </a:p>
        </p:txBody>
      </p:sp>
      <p:sp>
        <p:nvSpPr>
          <p:cNvPr id="27" name="文本框 26">
            <a:extLst>
              <a:ext uri="{FF2B5EF4-FFF2-40B4-BE49-F238E27FC236}">
                <a16:creationId xmlns:a16="http://schemas.microsoft.com/office/drawing/2014/main" id="{68D205B8-7C2D-8F0D-B137-5BBD33FD5596}"/>
              </a:ext>
            </a:extLst>
          </p:cNvPr>
          <p:cNvSpPr txBox="1"/>
          <p:nvPr/>
        </p:nvSpPr>
        <p:spPr>
          <a:xfrm>
            <a:off x="2512915" y="4301171"/>
            <a:ext cx="6082698" cy="369332"/>
          </a:xfrm>
          <a:prstGeom prst="rect">
            <a:avLst/>
          </a:prstGeom>
          <a:noFill/>
        </p:spPr>
        <p:txBody>
          <a:bodyPr wrap="square" rtlCol="0">
            <a:spAutoFit/>
          </a:bodyPr>
          <a:lstStyle/>
          <a:p>
            <a:r>
              <a:rPr lang="zh-CN" altLang="en-US" dirty="0">
                <a:solidFill>
                  <a:srgbClr val="FF0000"/>
                </a:solidFill>
              </a:rPr>
              <a:t>需上传该项目录取通知书或调档函</a:t>
            </a:r>
          </a:p>
        </p:txBody>
      </p:sp>
      <p:sp>
        <p:nvSpPr>
          <p:cNvPr id="28" name="文本框 27">
            <a:extLst>
              <a:ext uri="{FF2B5EF4-FFF2-40B4-BE49-F238E27FC236}">
                <a16:creationId xmlns:a16="http://schemas.microsoft.com/office/drawing/2014/main" id="{7DC9A47B-48F9-497D-869E-4C88144F07B6}"/>
              </a:ext>
            </a:extLst>
          </p:cNvPr>
          <p:cNvSpPr txBox="1"/>
          <p:nvPr/>
        </p:nvSpPr>
        <p:spPr>
          <a:xfrm>
            <a:off x="2834369" y="4927057"/>
            <a:ext cx="6082698" cy="369332"/>
          </a:xfrm>
          <a:prstGeom prst="rect">
            <a:avLst/>
          </a:prstGeom>
          <a:noFill/>
        </p:spPr>
        <p:txBody>
          <a:bodyPr wrap="square" rtlCol="0">
            <a:spAutoFit/>
          </a:bodyPr>
          <a:lstStyle/>
          <a:p>
            <a:r>
              <a:rPr lang="zh-CN" altLang="en-US" dirty="0">
                <a:solidFill>
                  <a:srgbClr val="FF0000"/>
                </a:solidFill>
              </a:rPr>
              <a:t>需上传该项目录取通知书或调档函</a:t>
            </a:r>
          </a:p>
        </p:txBody>
      </p:sp>
      <p:sp>
        <p:nvSpPr>
          <p:cNvPr id="29" name="标注: 右箭头 28">
            <a:extLst>
              <a:ext uri="{FF2B5EF4-FFF2-40B4-BE49-F238E27FC236}">
                <a16:creationId xmlns:a16="http://schemas.microsoft.com/office/drawing/2014/main" id="{4B5DAA15-41D8-38B9-E552-C6B2681D90EE}"/>
              </a:ext>
            </a:extLst>
          </p:cNvPr>
          <p:cNvSpPr/>
          <p:nvPr/>
        </p:nvSpPr>
        <p:spPr>
          <a:xfrm>
            <a:off x="7783373" y="3428999"/>
            <a:ext cx="433997" cy="1700067"/>
          </a:xfrm>
          <a:prstGeom prst="rightArrowCallout">
            <a:avLst>
              <a:gd name="adj1" fmla="val 31383"/>
              <a:gd name="adj2" fmla="val 25000"/>
              <a:gd name="adj3" fmla="val 25000"/>
              <a:gd name="adj4" fmla="val 298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5965A020-7D18-6387-342B-90929C61C3D9}"/>
              </a:ext>
            </a:extLst>
          </p:cNvPr>
          <p:cNvSpPr txBox="1"/>
          <p:nvPr/>
        </p:nvSpPr>
        <p:spPr>
          <a:xfrm>
            <a:off x="8217370" y="4115872"/>
            <a:ext cx="6082698" cy="369332"/>
          </a:xfrm>
          <a:prstGeom prst="rect">
            <a:avLst/>
          </a:prstGeom>
          <a:noFill/>
        </p:spPr>
        <p:txBody>
          <a:bodyPr wrap="square" rtlCol="0">
            <a:spAutoFit/>
          </a:bodyPr>
          <a:lstStyle/>
          <a:p>
            <a:r>
              <a:rPr lang="zh-CN" altLang="en-US" dirty="0">
                <a:solidFill>
                  <a:srgbClr val="FF0000"/>
                </a:solidFill>
              </a:rPr>
              <a:t>国家政策类就业项目</a:t>
            </a:r>
          </a:p>
        </p:txBody>
      </p:sp>
      <p:sp>
        <p:nvSpPr>
          <p:cNvPr id="3" name="文本框 3">
            <a:extLst>
              <a:ext uri="{FF2B5EF4-FFF2-40B4-BE49-F238E27FC236}">
                <a16:creationId xmlns:a16="http://schemas.microsoft.com/office/drawing/2014/main" id="{AA18D78B-01B8-B0C1-79D3-BC3A6A983E1D}"/>
              </a:ext>
            </a:extLst>
          </p:cNvPr>
          <p:cNvSpPr txBox="1"/>
          <p:nvPr>
            <p:custDataLst>
              <p:tags r:id="rId1"/>
            </p:custDataLst>
          </p:nvPr>
        </p:nvSpPr>
        <p:spPr>
          <a:xfrm>
            <a:off x="511103" y="776825"/>
            <a:ext cx="10594075" cy="368300"/>
          </a:xfrm>
          <a:prstGeom prst="rect">
            <a:avLst/>
          </a:prstGeom>
          <a:noFill/>
        </p:spPr>
        <p:txBody>
          <a:bodyPr wrap="square">
            <a:spAutoFit/>
            <a:scene3d>
              <a:camera prst="orthographicFront"/>
              <a:lightRig rig="threePt" dir="t"/>
            </a:scene3d>
            <a:sp3d contourW="12700"/>
          </a:bodyPr>
          <a:lstStyle/>
          <a:p>
            <a:r>
              <a:rPr lang="zh-CN" altLang="en-US" b="1" dirty="0">
                <a:solidFill>
                  <a:schemeClr val="bg2">
                    <a:lumMod val="50000"/>
                  </a:schemeClr>
                </a:solidFill>
                <a:latin typeface="+mn-ea"/>
              </a:rPr>
              <a:t>选择单位就业之后的页面</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4504" r="4504"/>
          <a:stretch/>
        </p:blipFill>
        <p:spPr>
          <a:xfrm>
            <a:off x="651657" y="772367"/>
            <a:ext cx="10645629" cy="4876800"/>
          </a:xfrm>
          <a:prstGeom prst="rect">
            <a:avLst/>
          </a:prstGeom>
        </p:spPr>
      </p:pic>
      <p:grpSp>
        <p:nvGrpSpPr>
          <p:cNvPr id="48" name="组合 6"/>
          <p:cNvGrpSpPr/>
          <p:nvPr/>
        </p:nvGrpSpPr>
        <p:grpSpPr>
          <a:xfrm>
            <a:off x="26603" y="6032500"/>
            <a:ext cx="12165397" cy="825500"/>
            <a:chOff x="115503" y="5866901"/>
            <a:chExt cx="13716002" cy="945530"/>
          </a:xfrm>
        </p:grpSpPr>
        <p:pic>
          <p:nvPicPr>
            <p:cNvPr id="2097179" name="图片 4"/>
            <p:cNvPicPr>
              <a:picLocks noChangeAspect="1"/>
            </p:cNvPicPr>
            <p:nvPr/>
          </p:nvPicPr>
          <p:blipFill rotWithShape="1">
            <a:blip r:embed="rId3" cstate="print"/>
            <a:srcRect/>
            <a:stretch>
              <a:fillRect/>
            </a:stretch>
          </p:blipFill>
          <p:spPr>
            <a:xfrm rot="16200000">
              <a:off x="3071738" y="2910666"/>
              <a:ext cx="945530" cy="6858000"/>
            </a:xfrm>
            <a:prstGeom prst="rect">
              <a:avLst/>
            </a:prstGeom>
          </p:spPr>
        </p:pic>
        <p:pic>
          <p:nvPicPr>
            <p:cNvPr id="2097180" name="图片 5"/>
            <p:cNvPicPr>
              <a:picLocks noChangeAspect="1"/>
            </p:cNvPicPr>
            <p:nvPr/>
          </p:nvPicPr>
          <p:blipFill rotWithShape="1">
            <a:blip r:embed="rId3" cstate="print"/>
            <a:srcRect/>
            <a:stretch>
              <a:fillRect/>
            </a:stretch>
          </p:blipFill>
          <p:spPr>
            <a:xfrm rot="16200000">
              <a:off x="9929741" y="2910666"/>
              <a:ext cx="945528" cy="6858000"/>
            </a:xfrm>
            <a:prstGeom prst="rect">
              <a:avLst/>
            </a:prstGeom>
          </p:spPr>
        </p:pic>
      </p:grpSp>
      <p:grpSp>
        <p:nvGrpSpPr>
          <p:cNvPr id="10" name="组合 6"/>
          <p:cNvGrpSpPr/>
          <p:nvPr/>
        </p:nvGrpSpPr>
        <p:grpSpPr>
          <a:xfrm rot="10800000">
            <a:off x="-46653" y="36936"/>
            <a:ext cx="12165397" cy="825500"/>
            <a:chOff x="115503" y="5866901"/>
            <a:chExt cx="13716002" cy="945530"/>
          </a:xfrm>
        </p:grpSpPr>
        <p:pic>
          <p:nvPicPr>
            <p:cNvPr id="11" name="图片 4"/>
            <p:cNvPicPr>
              <a:picLocks noChangeAspect="1"/>
            </p:cNvPicPr>
            <p:nvPr/>
          </p:nvPicPr>
          <p:blipFill rotWithShape="1">
            <a:blip r:embed="rId3" cstate="print"/>
            <a:srcRect/>
            <a:stretch>
              <a:fillRect/>
            </a:stretch>
          </p:blipFill>
          <p:spPr>
            <a:xfrm rot="16200000">
              <a:off x="3071738" y="2910666"/>
              <a:ext cx="945530" cy="6858000"/>
            </a:xfrm>
            <a:prstGeom prst="rect">
              <a:avLst/>
            </a:prstGeom>
          </p:spPr>
        </p:pic>
        <p:pic>
          <p:nvPicPr>
            <p:cNvPr id="12" name="图片 5"/>
            <p:cNvPicPr>
              <a:picLocks noChangeAspect="1"/>
            </p:cNvPicPr>
            <p:nvPr/>
          </p:nvPicPr>
          <p:blipFill rotWithShape="1">
            <a:blip r:embed="rId3" cstate="print"/>
            <a:srcRect/>
            <a:stretch>
              <a:fillRect/>
            </a:stretch>
          </p:blipFill>
          <p:spPr>
            <a:xfrm rot="16200000">
              <a:off x="9929741" y="2910666"/>
              <a:ext cx="945528" cy="6858000"/>
            </a:xfrm>
            <a:prstGeom prst="rect">
              <a:avLst/>
            </a:prstGeom>
          </p:spPr>
        </p:pic>
      </p:grpSp>
      <p:sp>
        <p:nvSpPr>
          <p:cNvPr id="3" name="文本框 2"/>
          <p:cNvSpPr txBox="1"/>
          <p:nvPr/>
        </p:nvSpPr>
        <p:spPr>
          <a:xfrm>
            <a:off x="2073476" y="2113514"/>
            <a:ext cx="5497756" cy="369332"/>
          </a:xfrm>
          <a:prstGeom prst="rect">
            <a:avLst/>
          </a:prstGeom>
          <a:noFill/>
        </p:spPr>
        <p:txBody>
          <a:bodyPr wrap="square" rtlCol="0">
            <a:spAutoFit/>
          </a:bodyPr>
          <a:lstStyle/>
          <a:p>
            <a:r>
              <a:rPr lang="zh-CN" altLang="en-US" b="1" dirty="0">
                <a:solidFill>
                  <a:srgbClr val="FF0000"/>
                </a:solidFill>
              </a:rPr>
              <a:t>单位名称请与劳动合同上单位公章保持一致</a:t>
            </a:r>
          </a:p>
        </p:txBody>
      </p:sp>
      <p:sp>
        <p:nvSpPr>
          <p:cNvPr id="4" name="文本框 3"/>
          <p:cNvSpPr txBox="1"/>
          <p:nvPr/>
        </p:nvSpPr>
        <p:spPr>
          <a:xfrm>
            <a:off x="2028037" y="2678139"/>
            <a:ext cx="3208789" cy="369332"/>
          </a:xfrm>
          <a:prstGeom prst="rect">
            <a:avLst/>
          </a:prstGeom>
          <a:noFill/>
        </p:spPr>
        <p:txBody>
          <a:bodyPr wrap="square" rtlCol="0">
            <a:spAutoFit/>
          </a:bodyPr>
          <a:lstStyle/>
          <a:p>
            <a:r>
              <a:rPr lang="zh-CN" altLang="en-US" dirty="0">
                <a:solidFill>
                  <a:srgbClr val="FF0000"/>
                </a:solidFill>
              </a:rPr>
              <a:t>百度搜索单位名称后可查询到</a:t>
            </a:r>
          </a:p>
        </p:txBody>
      </p:sp>
      <p:sp>
        <p:nvSpPr>
          <p:cNvPr id="5" name="文本框 4"/>
          <p:cNvSpPr txBox="1"/>
          <p:nvPr/>
        </p:nvSpPr>
        <p:spPr>
          <a:xfrm>
            <a:off x="9399443" y="2096154"/>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6" name="文本框 5"/>
          <p:cNvSpPr txBox="1"/>
          <p:nvPr/>
        </p:nvSpPr>
        <p:spPr>
          <a:xfrm>
            <a:off x="5707931" y="2697462"/>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7" name="文本框 6"/>
          <p:cNvSpPr txBox="1"/>
          <p:nvPr/>
        </p:nvSpPr>
        <p:spPr>
          <a:xfrm>
            <a:off x="9399443" y="2730534"/>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8" name="文本框 7"/>
          <p:cNvSpPr txBox="1"/>
          <p:nvPr/>
        </p:nvSpPr>
        <p:spPr>
          <a:xfrm>
            <a:off x="5707931" y="3861891"/>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13" name="文本框 12"/>
          <p:cNvSpPr txBox="1"/>
          <p:nvPr/>
        </p:nvSpPr>
        <p:spPr>
          <a:xfrm>
            <a:off x="2073476" y="3274100"/>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14" name="文本框 13"/>
          <p:cNvSpPr txBox="1"/>
          <p:nvPr/>
        </p:nvSpPr>
        <p:spPr>
          <a:xfrm>
            <a:off x="9525081" y="4486212"/>
            <a:ext cx="1069597" cy="276999"/>
          </a:xfrm>
          <a:prstGeom prst="rect">
            <a:avLst/>
          </a:prstGeom>
          <a:noFill/>
        </p:spPr>
        <p:txBody>
          <a:bodyPr wrap="square" rtlCol="0">
            <a:spAutoFit/>
          </a:bodyPr>
          <a:lstStyle/>
          <a:p>
            <a:r>
              <a:rPr lang="zh-CN" altLang="en-US" sz="1200" dirty="0">
                <a:solidFill>
                  <a:srgbClr val="FF0000"/>
                </a:solidFill>
              </a:rPr>
              <a:t>如实填写</a:t>
            </a:r>
          </a:p>
        </p:txBody>
      </p:sp>
      <p:sp>
        <p:nvSpPr>
          <p:cNvPr id="15" name="文本框 14"/>
          <p:cNvSpPr txBox="1"/>
          <p:nvPr/>
        </p:nvSpPr>
        <p:spPr>
          <a:xfrm>
            <a:off x="5707931" y="3274100"/>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16" name="文本框 15"/>
          <p:cNvSpPr txBox="1"/>
          <p:nvPr/>
        </p:nvSpPr>
        <p:spPr>
          <a:xfrm>
            <a:off x="9377846" y="3307116"/>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17" name="文本框 16"/>
          <p:cNvSpPr txBox="1"/>
          <p:nvPr/>
        </p:nvSpPr>
        <p:spPr>
          <a:xfrm>
            <a:off x="2088601" y="3854681"/>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18" name="文本框 17"/>
          <p:cNvSpPr txBox="1"/>
          <p:nvPr/>
        </p:nvSpPr>
        <p:spPr>
          <a:xfrm>
            <a:off x="9399443" y="3877255"/>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19" name="文本框 18"/>
          <p:cNvSpPr txBox="1"/>
          <p:nvPr/>
        </p:nvSpPr>
        <p:spPr>
          <a:xfrm>
            <a:off x="2073476" y="4461846"/>
            <a:ext cx="2182387" cy="276999"/>
          </a:xfrm>
          <a:prstGeom prst="rect">
            <a:avLst/>
          </a:prstGeom>
          <a:noFill/>
        </p:spPr>
        <p:txBody>
          <a:bodyPr wrap="square" rtlCol="0">
            <a:spAutoFit/>
          </a:bodyPr>
          <a:lstStyle/>
          <a:p>
            <a:r>
              <a:rPr lang="zh-CN" altLang="en-US" sz="1200" dirty="0">
                <a:solidFill>
                  <a:srgbClr val="FF0000"/>
                </a:solidFill>
              </a:rPr>
              <a:t>如实填写，如果没有，可不填</a:t>
            </a:r>
          </a:p>
        </p:txBody>
      </p:sp>
      <p:sp>
        <p:nvSpPr>
          <p:cNvPr id="21" name="文本框 20"/>
          <p:cNvSpPr txBox="1"/>
          <p:nvPr/>
        </p:nvSpPr>
        <p:spPr>
          <a:xfrm>
            <a:off x="2207077" y="5234772"/>
            <a:ext cx="2182387" cy="276999"/>
          </a:xfrm>
          <a:prstGeom prst="rect">
            <a:avLst/>
          </a:prstGeom>
          <a:noFill/>
        </p:spPr>
        <p:txBody>
          <a:bodyPr wrap="square" rtlCol="0">
            <a:spAutoFit/>
          </a:bodyPr>
          <a:lstStyle/>
          <a:p>
            <a:r>
              <a:rPr lang="zh-CN" altLang="en-US" sz="1200" dirty="0">
                <a:solidFill>
                  <a:srgbClr val="FF0000"/>
                </a:solidFill>
              </a:rPr>
              <a:t>如实勾选，如果没有，可不填</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a2dceddd-09cf-4fd4-bc94-10f7ebe0bda5"/>
  <p:tag name="COMMONDATA" val="eyJjb3VudCI6MiwiaGRpZCI6IjgzMTAxMGQyMzNjYjNlZjhhNWJhODI3YjAxYzQ2MzJkIiwidXNlckNvdW50Ijox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1329</TotalTime>
  <Words>2580</Words>
  <Application>Microsoft Office PowerPoint</Application>
  <PresentationFormat>宽屏</PresentationFormat>
  <Paragraphs>128</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锐字逼格锐线粗体简2.0</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钟月嫣</dc:creator>
  <cp:lastModifiedBy>SRY20220520</cp:lastModifiedBy>
  <cp:revision>106</cp:revision>
  <cp:lastPrinted>2024-02-28T07:09:14Z</cp:lastPrinted>
  <dcterms:created xsi:type="dcterms:W3CDTF">2019-10-10T14:21:00Z</dcterms:created>
  <dcterms:modified xsi:type="dcterms:W3CDTF">2025-02-25T08:35:41Z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KSOTemplateUUID">
    <vt:lpwstr>v1.0_mb_6xq1IhSR93+9Huzqw0g9pA==</vt:lpwstr>
  </property>
  <property fmtid="{D5CDD505-2E9C-101B-9397-08002B2CF9AE}" pid="4" name="ICV">
    <vt:lpwstr>03491E5A6C954CF7BEF71276A0E58D90_12</vt:lpwstr>
  </property>
</Properties>
</file>